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Lst>
  <p:sldSz cx="32918400" cy="45720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7EC982-3C15-40F9-95BF-A1C1BC2FD0E1}" v="4" dt="2021-01-17T17:25:08.6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20" d="100"/>
          <a:sy n="20" d="100"/>
        </p:scale>
        <p:origin x="476" y="-2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presProps" Target="presProps.xml"/><Relationship Id="rId7"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jandro Owen Aquino" userId="43e42dd379a69ead" providerId="LiveId" clId="{457EC982-3C15-40F9-95BF-A1C1BC2FD0E1}"/>
    <pc:docChg chg="undo custSel modSld modMainMaster">
      <pc:chgData name="Alejandro Owen Aquino" userId="43e42dd379a69ead" providerId="LiveId" clId="{457EC982-3C15-40F9-95BF-A1C1BC2FD0E1}" dt="2021-01-17T17:26:01.462" v="1489" actId="20577"/>
      <pc:docMkLst>
        <pc:docMk/>
      </pc:docMkLst>
      <pc:sldChg chg="addSp delSp modSp mod">
        <pc:chgData name="Alejandro Owen Aquino" userId="43e42dd379a69ead" providerId="LiveId" clId="{457EC982-3C15-40F9-95BF-A1C1BC2FD0E1}" dt="2021-01-17T17:26:01.462" v="1489" actId="20577"/>
        <pc:sldMkLst>
          <pc:docMk/>
          <pc:sldMk cId="946748596" sldId="257"/>
        </pc:sldMkLst>
        <pc:spChg chg="mod">
          <ac:chgData name="Alejandro Owen Aquino" userId="43e42dd379a69ead" providerId="LiveId" clId="{457EC982-3C15-40F9-95BF-A1C1BC2FD0E1}" dt="2021-01-12T06:36:42.604" v="491" actId="20577"/>
          <ac:spMkLst>
            <pc:docMk/>
            <pc:sldMk cId="946748596" sldId="257"/>
            <ac:spMk id="55" creationId="{B716218C-DD39-4352-99A8-455906D28A44}"/>
          </ac:spMkLst>
        </pc:spChg>
        <pc:spChg chg="mod">
          <ac:chgData name="Alejandro Owen Aquino" userId="43e42dd379a69ead" providerId="LiveId" clId="{457EC982-3C15-40F9-95BF-A1C1BC2FD0E1}" dt="2021-01-17T17:19:13.369" v="1486" actId="27107"/>
          <ac:spMkLst>
            <pc:docMk/>
            <pc:sldMk cId="946748596" sldId="257"/>
            <ac:spMk id="129" creationId="{57A967BA-B0A7-4CDB-97BC-6986612EF6FB}"/>
          </ac:spMkLst>
        </pc:spChg>
        <pc:spChg chg="add mod">
          <ac:chgData name="Alejandro Owen Aquino" userId="43e42dd379a69ead" providerId="LiveId" clId="{457EC982-3C15-40F9-95BF-A1C1BC2FD0E1}" dt="2021-01-17T17:15:34.240" v="1350" actId="20577"/>
          <ac:spMkLst>
            <pc:docMk/>
            <pc:sldMk cId="946748596" sldId="257"/>
            <ac:spMk id="160" creationId="{D5C6C127-C1EA-48C9-B4F0-BB379F629812}"/>
          </ac:spMkLst>
        </pc:spChg>
        <pc:spChg chg="mod">
          <ac:chgData name="Alejandro Owen Aquino" userId="43e42dd379a69ead" providerId="LiveId" clId="{457EC982-3C15-40F9-95BF-A1C1BC2FD0E1}" dt="2021-01-17T17:26:01.462" v="1489" actId="20577"/>
          <ac:spMkLst>
            <pc:docMk/>
            <pc:sldMk cId="946748596" sldId="257"/>
            <ac:spMk id="173" creationId="{FCE5C0C0-72E4-48A6-A713-47345C259840}"/>
          </ac:spMkLst>
        </pc:spChg>
        <pc:spChg chg="add del mod">
          <ac:chgData name="Alejandro Owen Aquino" userId="43e42dd379a69ead" providerId="LiveId" clId="{457EC982-3C15-40F9-95BF-A1C1BC2FD0E1}" dt="2021-01-17T17:25:07.861" v="1487" actId="478"/>
          <ac:spMkLst>
            <pc:docMk/>
            <pc:sldMk cId="946748596" sldId="257"/>
            <ac:spMk id="178" creationId="{F84C268D-C3EF-40BB-9F10-DF98A6F0A6BC}"/>
          </ac:spMkLst>
        </pc:spChg>
        <pc:spChg chg="mod">
          <ac:chgData name="Alejandro Owen Aquino" userId="43e42dd379a69ead" providerId="LiveId" clId="{457EC982-3C15-40F9-95BF-A1C1BC2FD0E1}" dt="2021-01-12T06:25:18.696" v="203" actId="20577"/>
          <ac:spMkLst>
            <pc:docMk/>
            <pc:sldMk cId="946748596" sldId="257"/>
            <ac:spMk id="182" creationId="{B1B55559-74D0-4CA8-9517-0B87BF7851D8}"/>
          </ac:spMkLst>
        </pc:spChg>
        <pc:spChg chg="add mod">
          <ac:chgData name="Alejandro Owen Aquino" userId="43e42dd379a69ead" providerId="LiveId" clId="{457EC982-3C15-40F9-95BF-A1C1BC2FD0E1}" dt="2021-01-17T17:25:08.602" v="1488"/>
          <ac:spMkLst>
            <pc:docMk/>
            <pc:sldMk cId="946748596" sldId="257"/>
            <ac:spMk id="190" creationId="{40890EA3-7E48-497E-9E21-5EC3394E5591}"/>
          </ac:spMkLst>
        </pc:spChg>
        <pc:spChg chg="mod">
          <ac:chgData name="Alejandro Owen Aquino" userId="43e42dd379a69ead" providerId="LiveId" clId="{457EC982-3C15-40F9-95BF-A1C1BC2FD0E1}" dt="2021-01-12T06:36:30.218" v="490" actId="20577"/>
          <ac:spMkLst>
            <pc:docMk/>
            <pc:sldMk cId="946748596" sldId="257"/>
            <ac:spMk id="209" creationId="{6932DA56-197E-4E5A-B331-CDAD2DA89290}"/>
          </ac:spMkLst>
        </pc:spChg>
        <pc:spChg chg="mod">
          <ac:chgData name="Alejandro Owen Aquino" userId="43e42dd379a69ead" providerId="LiveId" clId="{457EC982-3C15-40F9-95BF-A1C1BC2FD0E1}" dt="2021-01-12T06:36:28.729" v="489" actId="20577"/>
          <ac:spMkLst>
            <pc:docMk/>
            <pc:sldMk cId="946748596" sldId="257"/>
            <ac:spMk id="329" creationId="{0D118AA3-82A3-4B83-AAC3-622DCD555BAC}"/>
          </ac:spMkLst>
        </pc:spChg>
        <pc:spChg chg="mod">
          <ac:chgData name="Alejandro Owen Aquino" userId="43e42dd379a69ead" providerId="LiveId" clId="{457EC982-3C15-40F9-95BF-A1C1BC2FD0E1}" dt="2021-01-12T07:03:20.880" v="1220" actId="20577"/>
          <ac:spMkLst>
            <pc:docMk/>
            <pc:sldMk cId="946748596" sldId="257"/>
            <ac:spMk id="348" creationId="{00C2270B-2B6C-4F4A-B551-BD884A80A26D}"/>
          </ac:spMkLst>
        </pc:spChg>
        <pc:spChg chg="mod">
          <ac:chgData name="Alejandro Owen Aquino" userId="43e42dd379a69ead" providerId="LiveId" clId="{457EC982-3C15-40F9-95BF-A1C1BC2FD0E1}" dt="2021-01-12T06:36:17.785" v="488" actId="20577"/>
          <ac:spMkLst>
            <pc:docMk/>
            <pc:sldMk cId="946748596" sldId="257"/>
            <ac:spMk id="398" creationId="{A8DCEC80-8D43-41F5-AED5-A843357840B4}"/>
          </ac:spMkLst>
        </pc:spChg>
        <pc:spChg chg="mod">
          <ac:chgData name="Alejandro Owen Aquino" userId="43e42dd379a69ead" providerId="LiveId" clId="{457EC982-3C15-40F9-95BF-A1C1BC2FD0E1}" dt="2021-01-17T17:18:44.936" v="1480" actId="1036"/>
          <ac:spMkLst>
            <pc:docMk/>
            <pc:sldMk cId="946748596" sldId="257"/>
            <ac:spMk id="400" creationId="{0AECA7E9-3289-4255-843B-3BCA3325C86D}"/>
          </ac:spMkLst>
        </pc:spChg>
        <pc:spChg chg="del">
          <ac:chgData name="Alejandro Owen Aquino" userId="43e42dd379a69ead" providerId="LiveId" clId="{457EC982-3C15-40F9-95BF-A1C1BC2FD0E1}" dt="2021-01-12T06:28:03.256" v="205" actId="478"/>
          <ac:spMkLst>
            <pc:docMk/>
            <pc:sldMk cId="946748596" sldId="257"/>
            <ac:spMk id="418" creationId="{5E8251D7-2923-4CD6-962E-A794EA6989D9}"/>
          </ac:spMkLst>
        </pc:spChg>
        <pc:spChg chg="del">
          <ac:chgData name="Alejandro Owen Aquino" userId="43e42dd379a69ead" providerId="LiveId" clId="{457EC982-3C15-40F9-95BF-A1C1BC2FD0E1}" dt="2021-01-12T06:31:09.369" v="272" actId="478"/>
          <ac:spMkLst>
            <pc:docMk/>
            <pc:sldMk cId="946748596" sldId="257"/>
            <ac:spMk id="419" creationId="{3A40E3D0-8C38-4EB4-8CF5-64F37EDC348C}"/>
          </ac:spMkLst>
        </pc:spChg>
        <pc:picChg chg="mod">
          <ac:chgData name="Alejandro Owen Aquino" userId="43e42dd379a69ead" providerId="LiveId" clId="{457EC982-3C15-40F9-95BF-A1C1BC2FD0E1}" dt="2021-01-12T06:36:01.893" v="487" actId="1035"/>
          <ac:picMkLst>
            <pc:docMk/>
            <pc:sldMk cId="946748596" sldId="257"/>
            <ac:picMk id="77" creationId="{1E2D2D6E-1E66-4D2A-B075-BE6B46BF8325}"/>
          </ac:picMkLst>
        </pc:picChg>
        <pc:picChg chg="del mod">
          <ac:chgData name="Alejandro Owen Aquino" userId="43e42dd379a69ead" providerId="LiveId" clId="{457EC982-3C15-40F9-95BF-A1C1BC2FD0E1}" dt="2021-01-17T17:25:07.861" v="1487" actId="478"/>
          <ac:picMkLst>
            <pc:docMk/>
            <pc:sldMk cId="946748596" sldId="257"/>
            <ac:picMk id="79" creationId="{6B96A316-AEEF-4AEA-9229-75E4D85D9629}"/>
          </ac:picMkLst>
        </pc:picChg>
        <pc:picChg chg="mod">
          <ac:chgData name="Alejandro Owen Aquino" userId="43e42dd379a69ead" providerId="LiveId" clId="{457EC982-3C15-40F9-95BF-A1C1BC2FD0E1}" dt="2021-01-17T17:18:44.936" v="1480" actId="1036"/>
          <ac:picMkLst>
            <pc:docMk/>
            <pc:sldMk cId="946748596" sldId="257"/>
            <ac:picMk id="81" creationId="{C2ED4534-6396-4609-9B7B-C7F979EFAC6D}"/>
          </ac:picMkLst>
        </pc:picChg>
        <pc:picChg chg="add mod">
          <ac:chgData name="Alejandro Owen Aquino" userId="43e42dd379a69ead" providerId="LiveId" clId="{457EC982-3C15-40F9-95BF-A1C1BC2FD0E1}" dt="2021-01-17T17:25:08.602" v="1488"/>
          <ac:picMkLst>
            <pc:docMk/>
            <pc:sldMk cId="946748596" sldId="257"/>
            <ac:picMk id="189" creationId="{3305AE41-A722-481B-BA11-D4689377741B}"/>
          </ac:picMkLst>
        </pc:picChg>
      </pc:sldChg>
      <pc:sldMasterChg chg="addSp delSp modSp mod">
        <pc:chgData name="Alejandro Owen Aquino" userId="43e42dd379a69ead" providerId="LiveId" clId="{457EC982-3C15-40F9-95BF-A1C1BC2FD0E1}" dt="2021-01-12T05:03:34.655" v="4" actId="1076"/>
        <pc:sldMasterMkLst>
          <pc:docMk/>
          <pc:sldMasterMk cId="2427533058" sldId="2147483660"/>
        </pc:sldMasterMkLst>
        <pc:spChg chg="del">
          <ac:chgData name="Alejandro Owen Aquino" userId="43e42dd379a69ead" providerId="LiveId" clId="{457EC982-3C15-40F9-95BF-A1C1BC2FD0E1}" dt="2021-01-12T05:03:09.948" v="2" actId="478"/>
          <ac:spMkLst>
            <pc:docMk/>
            <pc:sldMasterMk cId="2427533058" sldId="2147483660"/>
            <ac:spMk id="19" creationId="{0C1948D8-E619-42D4-8F1D-2C3E173A53A6}"/>
          </ac:spMkLst>
        </pc:spChg>
        <pc:spChg chg="add mod">
          <ac:chgData name="Alejandro Owen Aquino" userId="43e42dd379a69ead" providerId="LiveId" clId="{457EC982-3C15-40F9-95BF-A1C1BC2FD0E1}" dt="2021-01-12T05:03:34.655" v="4" actId="1076"/>
          <ac:spMkLst>
            <pc:docMk/>
            <pc:sldMasterMk cId="2427533058" sldId="2147483660"/>
            <ac:spMk id="20" creationId="{121B8818-4986-49E0-8739-615D09668F8B}"/>
          </ac:spMkLst>
        </pc:spChg>
        <pc:grpChg chg="del">
          <ac:chgData name="Alejandro Owen Aquino" userId="43e42dd379a69ead" providerId="LiveId" clId="{457EC982-3C15-40F9-95BF-A1C1BC2FD0E1}" dt="2021-01-12T05:03:06.559" v="1" actId="478"/>
          <ac:grpSpMkLst>
            <pc:docMk/>
            <pc:sldMasterMk cId="2427533058" sldId="2147483660"/>
            <ac:grpSpMk id="13" creationId="{402C57A3-BE90-402A-9D1E-B6E553B4A0DF}"/>
          </ac:grpSpMkLst>
        </pc:grp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482420"/>
            <a:ext cx="27980640" cy="15917333"/>
          </a:xfrm>
          <a:prstGeom prst="rect">
            <a:avLst/>
          </a:prstGeo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4013587"/>
            <a:ext cx="24688800" cy="11038413"/>
          </a:xfrm>
          <a:prstGeom prst="rect">
            <a:avLst/>
          </a:prstGeo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5" name="Footer Placeholder 4"/>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6" name="Slide Number Placeholder 5"/>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2135017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263140" y="2434177"/>
            <a:ext cx="28392120" cy="883708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2263140" y="12170833"/>
            <a:ext cx="28392120" cy="2900892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5" name="Footer Placeholder 4"/>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6" name="Slide Number Placeholder 5"/>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1434352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434167"/>
            <a:ext cx="7098030" cy="38745587"/>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434167"/>
            <a:ext cx="20882610" cy="387455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5" name="Footer Placeholder 4"/>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6" name="Slide Number Placeholder 5"/>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4878841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554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63140" y="2434177"/>
            <a:ext cx="28392120" cy="8837087"/>
          </a:xfrm>
          <a:prstGeom prst="rect">
            <a:avLst/>
          </a:prstGeom>
        </p:spPr>
        <p:txBody>
          <a:bodyPr/>
          <a:lstStyle/>
          <a:p>
            <a:r>
              <a:rPr lang="en-US"/>
              <a:t>Click to edit Master title style</a:t>
            </a:r>
            <a:endParaRPr lang="en-US" dirty="0"/>
          </a:p>
        </p:txBody>
      </p:sp>
      <p:sp>
        <p:nvSpPr>
          <p:cNvPr id="3" name="Content Placeholder 2"/>
          <p:cNvSpPr>
            <a:spLocks noGrp="1"/>
          </p:cNvSpPr>
          <p:nvPr>
            <p:ph idx="1"/>
          </p:nvPr>
        </p:nvSpPr>
        <p:spPr>
          <a:xfrm>
            <a:off x="2263140" y="12170833"/>
            <a:ext cx="28392120" cy="290089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5" name="Footer Placeholder 4"/>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6" name="Slide Number Placeholder 5"/>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2346787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1398263"/>
            <a:ext cx="28392120" cy="19018247"/>
          </a:xfrm>
          <a:prstGeom prst="rect">
            <a:avLst/>
          </a:prstGeo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30596430"/>
            <a:ext cx="28392120" cy="10001247"/>
          </a:xfrm>
          <a:prstGeom prst="rect">
            <a:avLst/>
          </a:prstGeo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5" name="Footer Placeholder 4"/>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6" name="Slide Number Placeholder 5"/>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2525986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63140" y="2434177"/>
            <a:ext cx="28392120" cy="883708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2170833"/>
            <a:ext cx="13990320" cy="290089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2170833"/>
            <a:ext cx="13990320" cy="290089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6" name="Footer Placeholder 5"/>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7" name="Slide Number Placeholder 6"/>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41235787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434177"/>
            <a:ext cx="28392120" cy="883708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1207753"/>
            <a:ext cx="13926024" cy="5492747"/>
          </a:xfrm>
          <a:prstGeom prst="rect">
            <a:avLst/>
          </a:prstGeo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700500"/>
            <a:ext cx="13926024" cy="245639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1207753"/>
            <a:ext cx="13994608" cy="5492747"/>
          </a:xfrm>
          <a:prstGeom prst="rect">
            <a:avLst/>
          </a:prstGeo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700500"/>
            <a:ext cx="13994608" cy="245639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8" name="Footer Placeholder 7"/>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9" name="Slide Number Placeholder 8"/>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509153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63140" y="2434177"/>
            <a:ext cx="28392120" cy="8837087"/>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4" name="Footer Placeholder 3"/>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5" name="Slide Number Placeholder 4"/>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43905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3" name="Footer Placeholder 2"/>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4" name="Slide Number Placeholder 3"/>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4266962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3048000"/>
            <a:ext cx="10617041" cy="10668000"/>
          </a:xfrm>
          <a:prstGeom prst="rect">
            <a:avLst/>
          </a:prstGeo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582844"/>
            <a:ext cx="16664940" cy="32490833"/>
          </a:xfrm>
          <a:prstGeom prst="rect">
            <a:avLst/>
          </a:prstGeo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716000"/>
            <a:ext cx="10617041" cy="25410587"/>
          </a:xfrm>
          <a:prstGeom prst="rect">
            <a:avLst/>
          </a:prstGeo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6" name="Footer Placeholder 5"/>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7" name="Slide Number Placeholder 6"/>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1068028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3048000"/>
            <a:ext cx="10617041" cy="10668000"/>
          </a:xfrm>
          <a:prstGeom prst="rect">
            <a:avLst/>
          </a:prstGeo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582844"/>
            <a:ext cx="16664940" cy="32490833"/>
          </a:xfrm>
          <a:prstGeom prst="rect">
            <a:avLst/>
          </a:prstGeo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716000"/>
            <a:ext cx="10617041" cy="25410587"/>
          </a:xfrm>
          <a:prstGeom prst="rect">
            <a:avLst/>
          </a:prstGeo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a:xfrm>
            <a:off x="2263140" y="42375677"/>
            <a:ext cx="7406640" cy="2434167"/>
          </a:xfrm>
          <a:prstGeom prst="rect">
            <a:avLst/>
          </a:prstGeom>
        </p:spPr>
        <p:txBody>
          <a:bodyPr/>
          <a:lstStyle/>
          <a:p>
            <a:fld id="{B1F89582-EC82-48D2-AC75-875FDB7B4047}" type="datetimeFigureOut">
              <a:rPr lang="en-US" smtClean="0"/>
              <a:t>1/17/2021</a:t>
            </a:fld>
            <a:endParaRPr lang="en-US"/>
          </a:p>
        </p:txBody>
      </p:sp>
      <p:sp>
        <p:nvSpPr>
          <p:cNvPr id="6" name="Footer Placeholder 5"/>
          <p:cNvSpPr>
            <a:spLocks noGrp="1"/>
          </p:cNvSpPr>
          <p:nvPr>
            <p:ph type="ftr" sz="quarter" idx="11"/>
          </p:nvPr>
        </p:nvSpPr>
        <p:spPr>
          <a:xfrm>
            <a:off x="10904220" y="42375677"/>
            <a:ext cx="11109960" cy="2434167"/>
          </a:xfrm>
          <a:prstGeom prst="rect">
            <a:avLst/>
          </a:prstGeom>
        </p:spPr>
        <p:txBody>
          <a:bodyPr/>
          <a:lstStyle/>
          <a:p>
            <a:endParaRPr lang="en-US"/>
          </a:p>
        </p:txBody>
      </p:sp>
      <p:sp>
        <p:nvSpPr>
          <p:cNvPr id="7" name="Slide Number Placeholder 6"/>
          <p:cNvSpPr>
            <a:spLocks noGrp="1"/>
          </p:cNvSpPr>
          <p:nvPr>
            <p:ph type="sldNum" sz="quarter" idx="12"/>
          </p:nvPr>
        </p:nvSpPr>
        <p:spPr>
          <a:xfrm>
            <a:off x="23248620" y="42375677"/>
            <a:ext cx="7406640" cy="2434167"/>
          </a:xfrm>
          <a:prstGeom prst="rect">
            <a:avLst/>
          </a:prstGeom>
        </p:spPr>
        <p:txBody>
          <a:bodyPr/>
          <a:lstStyle/>
          <a:p>
            <a:fld id="{049A2026-B330-4214-AA01-2930008CDE17}" type="slidenum">
              <a:rPr lang="en-US" smtClean="0"/>
              <a:t>‹#›</a:t>
            </a:fld>
            <a:endParaRPr lang="en-US"/>
          </a:p>
        </p:txBody>
      </p:sp>
    </p:spTree>
    <p:extLst>
      <p:ext uri="{BB962C8B-B14F-4D97-AF65-F5344CB8AC3E}">
        <p14:creationId xmlns:p14="http://schemas.microsoft.com/office/powerpoint/2010/main" val="123386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D7C39E83-FF10-4AE3-8F0D-2D6F5402FB18}"/>
              </a:ext>
            </a:extLst>
          </p:cNvPr>
          <p:cNvSpPr>
            <a:spLocks noGrp="1"/>
          </p:cNvSpPr>
          <p:nvPr>
            <p:ph type="dt" sz="half" idx="2"/>
          </p:nvPr>
        </p:nvSpPr>
        <p:spPr>
          <a:xfrm>
            <a:off x="2263140" y="42375677"/>
            <a:ext cx="7406640" cy="2434167"/>
          </a:xfrm>
          <a:prstGeom prst="rect">
            <a:avLst/>
          </a:prstGeom>
        </p:spPr>
        <p:txBody>
          <a:bodyPr vert="horz" lIns="91440" tIns="45720" rIns="91440" bIns="45720" rtlCol="0" anchor="ctr"/>
          <a:lstStyle>
            <a:lvl1pPr algn="l">
              <a:defRPr sz="4320">
                <a:solidFill>
                  <a:schemeClr val="tx1">
                    <a:tint val="75000"/>
                  </a:schemeClr>
                </a:solidFill>
              </a:defRPr>
            </a:lvl1pPr>
          </a:lstStyle>
          <a:p>
            <a:fld id="{C764DE79-268F-4C1A-8933-263129D2AF90}" type="datetimeFigureOut">
              <a:rPr lang="en-US" dirty="0"/>
              <a:t>1/17/2021</a:t>
            </a:fld>
            <a:endParaRPr lang="en-US" dirty="0"/>
          </a:p>
        </p:txBody>
      </p:sp>
      <p:sp>
        <p:nvSpPr>
          <p:cNvPr id="8" name="Footer Placeholder 4">
            <a:extLst>
              <a:ext uri="{FF2B5EF4-FFF2-40B4-BE49-F238E27FC236}">
                <a16:creationId xmlns:a16="http://schemas.microsoft.com/office/drawing/2014/main" id="{F05C969E-AF02-490A-96B8-0553EFABE145}"/>
              </a:ext>
            </a:extLst>
          </p:cNvPr>
          <p:cNvSpPr>
            <a:spLocks noGrp="1"/>
          </p:cNvSpPr>
          <p:nvPr>
            <p:ph type="ftr" sz="quarter" idx="3"/>
          </p:nvPr>
        </p:nvSpPr>
        <p:spPr>
          <a:xfrm>
            <a:off x="10904220" y="42375677"/>
            <a:ext cx="11109960" cy="2434167"/>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dirty="0"/>
          </a:p>
        </p:txBody>
      </p:sp>
      <p:sp>
        <p:nvSpPr>
          <p:cNvPr id="9" name="Slide Number Placeholder 5">
            <a:extLst>
              <a:ext uri="{FF2B5EF4-FFF2-40B4-BE49-F238E27FC236}">
                <a16:creationId xmlns:a16="http://schemas.microsoft.com/office/drawing/2014/main" id="{254C3E2E-D702-4E36-9E74-907567848684}"/>
              </a:ext>
            </a:extLst>
          </p:cNvPr>
          <p:cNvSpPr>
            <a:spLocks noGrp="1"/>
          </p:cNvSpPr>
          <p:nvPr>
            <p:ph type="sldNum" sz="quarter" idx="4"/>
          </p:nvPr>
        </p:nvSpPr>
        <p:spPr>
          <a:xfrm>
            <a:off x="23248620" y="42375677"/>
            <a:ext cx="7406640" cy="2434167"/>
          </a:xfrm>
          <a:prstGeom prst="rect">
            <a:avLst/>
          </a:prstGeom>
        </p:spPr>
        <p:txBody>
          <a:bodyPr vert="horz" lIns="91440" tIns="45720" rIns="91440" bIns="45720" rtlCol="0" anchor="ctr"/>
          <a:lstStyle>
            <a:lvl1pPr algn="r">
              <a:defRPr sz="4320">
                <a:solidFill>
                  <a:schemeClr val="tx1">
                    <a:tint val="75000"/>
                  </a:schemeClr>
                </a:solidFill>
              </a:defRPr>
            </a:lvl1pPr>
          </a:lstStyle>
          <a:p>
            <a:fld id="{48F63A3B-78C7-47BE-AE5E-E10140E04643}" type="slidenum">
              <a:rPr lang="en-US" dirty="0"/>
              <a:t>‹#›</a:t>
            </a:fld>
            <a:endParaRPr lang="en-US" dirty="0"/>
          </a:p>
        </p:txBody>
      </p:sp>
      <p:grpSp>
        <p:nvGrpSpPr>
          <p:cNvPr id="10" name="Group 9">
            <a:extLst>
              <a:ext uri="{FF2B5EF4-FFF2-40B4-BE49-F238E27FC236}">
                <a16:creationId xmlns:a16="http://schemas.microsoft.com/office/drawing/2014/main" id="{D7EA328D-FA88-4F68-872F-604BFE3AF828}"/>
              </a:ext>
            </a:extLst>
          </p:cNvPr>
          <p:cNvGrpSpPr/>
          <p:nvPr userDrawn="1"/>
        </p:nvGrpSpPr>
        <p:grpSpPr>
          <a:xfrm>
            <a:off x="0" y="42375677"/>
            <a:ext cx="32918400" cy="3344323"/>
            <a:chOff x="-5585058" y="39704677"/>
            <a:chExt cx="32918400" cy="2357723"/>
          </a:xfrm>
        </p:grpSpPr>
        <p:sp>
          <p:nvSpPr>
            <p:cNvPr id="11" name="Rectangle 10">
              <a:extLst>
                <a:ext uri="{FF2B5EF4-FFF2-40B4-BE49-F238E27FC236}">
                  <a16:creationId xmlns:a16="http://schemas.microsoft.com/office/drawing/2014/main" id="{F1FE4502-2632-4DC0-B0BE-8B42A71CABDE}"/>
                </a:ext>
              </a:extLst>
            </p:cNvPr>
            <p:cNvSpPr/>
            <p:nvPr/>
          </p:nvSpPr>
          <p:spPr>
            <a:xfrm>
              <a:off x="-5585058" y="39704677"/>
              <a:ext cx="32918400" cy="2357723"/>
            </a:xfrm>
            <a:prstGeom prst="rect">
              <a:avLst/>
            </a:prstGeom>
            <a:solidFill>
              <a:srgbClr val="222A35"/>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385911" tIns="192956" rIns="385911" bIns="192956" numCol="1" spcCol="0" rtlCol="0" fromWordArt="0" anchor="ctr" anchorCtr="0" forceAA="0" compatLnSpc="1">
              <a:prstTxWarp prst="textNoShape">
                <a:avLst/>
              </a:prstTxWarp>
              <a:noAutofit/>
            </a:bodyPr>
            <a:lstStyle/>
            <a:p>
              <a:pPr algn="just"/>
              <a:endParaRPr lang="es-PY" sz="22173" dirty="0">
                <a:solidFill>
                  <a:schemeClr val="tx1"/>
                </a:solidFill>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604FDBF2-855D-412B-A8FE-DF88E6FDD271}"/>
                </a:ext>
              </a:extLst>
            </p:cNvPr>
            <p:cNvSpPr/>
            <p:nvPr/>
          </p:nvSpPr>
          <p:spPr>
            <a:xfrm>
              <a:off x="-5267796" y="40178020"/>
              <a:ext cx="12243760" cy="565370"/>
            </a:xfrm>
            <a:prstGeom prst="rect">
              <a:avLst/>
            </a:prstGeom>
          </p:spPr>
          <p:txBody>
            <a:bodyPr wrap="square">
              <a:spAutoFit/>
            </a:bodyPr>
            <a:lstStyle/>
            <a:p>
              <a:pPr>
                <a:lnSpc>
                  <a:spcPct val="107000"/>
                </a:lnSpc>
                <a:spcAft>
                  <a:spcPts val="651"/>
                </a:spcAft>
              </a:pPr>
              <a:r>
                <a:rPr lang="en-US" sz="4647" dirty="0">
                  <a:solidFill>
                    <a:schemeClr val="bg1"/>
                  </a:solidFill>
                  <a:latin typeface="Arial" panose="020B0604020202020204" pitchFamily="34" charset="0"/>
                  <a:ea typeface="Calibri" panose="020F0502020204030204" pitchFamily="34" charset="0"/>
                  <a:cs typeface="Arial" panose="020B0604020202020204" pitchFamily="34" charset="0"/>
                </a:rPr>
                <a:t>Contact : {aaquino30 , molzahn}@gatech.edu</a:t>
              </a:r>
              <a:endParaRPr lang="es-PY" sz="3586"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sp>
        <p:nvSpPr>
          <p:cNvPr id="20" name="Rectangle 19">
            <a:extLst>
              <a:ext uri="{FF2B5EF4-FFF2-40B4-BE49-F238E27FC236}">
                <a16:creationId xmlns:a16="http://schemas.microsoft.com/office/drawing/2014/main" id="{121B8818-4986-49E0-8739-615D09668F8B}"/>
              </a:ext>
            </a:extLst>
          </p:cNvPr>
          <p:cNvSpPr/>
          <p:nvPr userDrawn="1"/>
        </p:nvSpPr>
        <p:spPr>
          <a:xfrm>
            <a:off x="12611342" y="42375677"/>
            <a:ext cx="20040117" cy="4481227"/>
          </a:xfrm>
          <a:prstGeom prst="rect">
            <a:avLst/>
          </a:prstGeom>
        </p:spPr>
        <p:txBody>
          <a:bodyPr wrap="square">
            <a:spAutoFit/>
          </a:bodyPr>
          <a:lstStyle/>
          <a:p>
            <a:pPr marL="0" marR="0">
              <a:lnSpc>
                <a:spcPct val="107000"/>
              </a:lnSpc>
              <a:spcBef>
                <a:spcPts val="0"/>
              </a:spcBef>
              <a:spcAft>
                <a:spcPts val="800"/>
              </a:spcAft>
            </a:pPr>
            <a:endPar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[1]	D. M.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Fobes</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S.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Claeys</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F. Geth, and C.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Coffrin</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PowerModelsDistribution.jl</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An open-source framework for exploring distribution power flow formulations,” </a:t>
            </a:r>
            <a:r>
              <a:rPr lang="en-US" sz="1800" i="1"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Electr</a:t>
            </a: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Power Syst. Res.</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vol. 189, p. 106664, Dec. 2020,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10.1016/j.epsr.2020.106664.</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	M. H. Hasan and P. V.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Hentenryck</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“Large-scale zone-based evacuation planning—Part I: Models and algorithms,” </a:t>
            </a: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Networks</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vol. 77, no. 1, pp. 127–145, 2021,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https://doi.org/10.1002/net.21981.</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[3]	M. H. Hasan and P. V.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Hentenryck</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“Large-scale zone-based evacuation planning, Part II: Macroscopic and microscopic evaluations,” </a:t>
            </a: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Networks</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vol. n/a, no. n/a,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https://doi.org/10.1002/net.21980.</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[4]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Grid Integration Tech Team and Integrated Systems Analysis Tech Team, “Summary Report on EVs at Scale and the U.S. Electric Power System,” tech. rep., USDRIVE, 11 2019. </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Accessed: Jan. 11, 2021. [Online]. Available: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https://www.energy.gov/sites/prod/files/2019/12/f69/GITT% 20ISATT%20EVs%20at%20Scale%20Grid%20Summary%20Report%20FINAL%20Nov2019.pdf.</a:t>
            </a:r>
          </a:p>
          <a:p>
            <a:pPr marL="0" marR="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[5]	P. A. Lopez </a:t>
            </a: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et al.</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“Microscopic Traffic Simulation using SUMO,” in </a:t>
            </a:r>
            <a:r>
              <a:rPr lang="en-US" sz="1800" i="1" dirty="0">
                <a:solidFill>
                  <a:schemeClr val="bg1"/>
                </a:solidFill>
                <a:effectLst/>
                <a:latin typeface="Calibri" panose="020F0502020204030204" pitchFamily="34" charset="0"/>
                <a:ea typeface="Calibri" panose="020F0502020204030204" pitchFamily="34" charset="0"/>
                <a:cs typeface="Calibri" panose="020F0502020204030204" pitchFamily="34" charset="0"/>
              </a:rPr>
              <a:t>2018 21st International Conference on Intelligent Transportation Systems (ITSC)</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Nov. 2018, pp. 2575–2582, </a:t>
            </a:r>
            <a:r>
              <a:rPr lang="en-US" sz="18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doi</a:t>
            </a: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10.1109/ITSC.2018.8569938.</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51"/>
              </a:spcAft>
            </a:pPr>
            <a:r>
              <a:rPr lang="en-US" sz="4647" dirty="0">
                <a:solidFill>
                  <a:schemeClr val="bg1"/>
                </a:solidFill>
                <a:latin typeface="Arial" panose="020B0604020202020204" pitchFamily="34" charset="0"/>
                <a:ea typeface="Calibri" panose="020F0502020204030204" pitchFamily="34" charset="0"/>
                <a:cs typeface="Arial" panose="020B0604020202020204" pitchFamily="34" charset="0"/>
              </a:rPr>
              <a:t> </a:t>
            </a:r>
          </a:p>
          <a:p>
            <a:pPr>
              <a:lnSpc>
                <a:spcPct val="107000"/>
              </a:lnSpc>
              <a:spcAft>
                <a:spcPts val="651"/>
              </a:spcAft>
            </a:pPr>
            <a:endParaRPr lang="es-PY" sz="3586"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4275330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2.png"/><Relationship Id="rId39" Type="http://schemas.openxmlformats.org/officeDocument/2006/relationships/image" Target="../media/image35.png"/><Relationship Id="rId21" Type="http://schemas.openxmlformats.org/officeDocument/2006/relationships/image" Target="../media/image17.png"/><Relationship Id="rId34" Type="http://schemas.openxmlformats.org/officeDocument/2006/relationships/image" Target="../media/image30.svg"/><Relationship Id="rId7" Type="http://schemas.openxmlformats.org/officeDocument/2006/relationships/image" Target="../media/image3.jpe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1.svg"/><Relationship Id="rId33" Type="http://schemas.openxmlformats.org/officeDocument/2006/relationships/image" Target="../media/image29.png"/><Relationship Id="rId38" Type="http://schemas.openxmlformats.org/officeDocument/2006/relationships/image" Target="../media/image34.png"/><Relationship Id="rId2" Type="http://schemas.openxmlformats.org/officeDocument/2006/relationships/video" Target="../media/media1.mp4"/><Relationship Id="rId16" Type="http://schemas.openxmlformats.org/officeDocument/2006/relationships/image" Target="../media/image12.svg"/><Relationship Id="rId20" Type="http://schemas.openxmlformats.org/officeDocument/2006/relationships/image" Target="../media/image16.png"/><Relationship Id="rId29" Type="http://schemas.openxmlformats.org/officeDocument/2006/relationships/image" Target="../media/image25.png"/><Relationship Id="rId1" Type="http://schemas.microsoft.com/office/2007/relationships/media" Target="../media/media1.mp4"/><Relationship Id="rId6" Type="http://schemas.microsoft.com/office/2007/relationships/hdphoto" Target="../media/hdphoto1.wdp"/><Relationship Id="rId11" Type="http://schemas.openxmlformats.org/officeDocument/2006/relationships/image" Target="../media/image7.svg"/><Relationship Id="rId24" Type="http://schemas.openxmlformats.org/officeDocument/2006/relationships/image" Target="../media/image20.png"/><Relationship Id="rId32" Type="http://schemas.openxmlformats.org/officeDocument/2006/relationships/image" Target="../media/image28.png"/><Relationship Id="rId37" Type="http://schemas.openxmlformats.org/officeDocument/2006/relationships/image" Target="../media/image33.png"/><Relationship Id="rId40" Type="http://schemas.openxmlformats.org/officeDocument/2006/relationships/image" Target="../media/image36.svg"/><Relationship Id="rId5" Type="http://schemas.openxmlformats.org/officeDocument/2006/relationships/image" Target="../media/image2.png"/><Relationship Id="rId15" Type="http://schemas.openxmlformats.org/officeDocument/2006/relationships/image" Target="../media/image11.png"/><Relationship Id="rId23" Type="http://schemas.openxmlformats.org/officeDocument/2006/relationships/image" Target="../media/image19.svg"/><Relationship Id="rId28" Type="http://schemas.openxmlformats.org/officeDocument/2006/relationships/image" Target="../media/image24.png"/><Relationship Id="rId36" Type="http://schemas.openxmlformats.org/officeDocument/2006/relationships/image" Target="../media/image32.svg"/><Relationship Id="rId10" Type="http://schemas.openxmlformats.org/officeDocument/2006/relationships/image" Target="../media/image6.png"/><Relationship Id="rId19" Type="http://schemas.openxmlformats.org/officeDocument/2006/relationships/image" Target="../media/image15.svg"/><Relationship Id="rId31" Type="http://schemas.openxmlformats.org/officeDocument/2006/relationships/image" Target="../media/image27.png"/><Relationship Id="rId4" Type="http://schemas.openxmlformats.org/officeDocument/2006/relationships/image" Target="../media/image1.png"/><Relationship Id="rId9" Type="http://schemas.openxmlformats.org/officeDocument/2006/relationships/image" Target="../media/image5.jpeg"/><Relationship Id="rId14" Type="http://schemas.openxmlformats.org/officeDocument/2006/relationships/image" Target="../media/image10.png"/><Relationship Id="rId22" Type="http://schemas.openxmlformats.org/officeDocument/2006/relationships/image" Target="../media/image18.png"/><Relationship Id="rId27" Type="http://schemas.openxmlformats.org/officeDocument/2006/relationships/image" Target="../media/image23.svg"/><Relationship Id="rId30" Type="http://schemas.openxmlformats.org/officeDocument/2006/relationships/image" Target="../media/image26.png"/><Relationship Id="rId35" Type="http://schemas.openxmlformats.org/officeDocument/2006/relationships/image" Target="../media/image31.png"/><Relationship Id="rId8" Type="http://schemas.openxmlformats.org/officeDocument/2006/relationships/image" Target="../media/image4.jpeg"/><Relationship Id="rId3"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Rectangle 110">
            <a:extLst>
              <a:ext uri="{FF2B5EF4-FFF2-40B4-BE49-F238E27FC236}">
                <a16:creationId xmlns:a16="http://schemas.microsoft.com/office/drawing/2014/main" id="{A56C60D1-64D0-496C-9B5B-9FAE1656BBF7}"/>
              </a:ext>
            </a:extLst>
          </p:cNvPr>
          <p:cNvSpPr/>
          <p:nvPr/>
        </p:nvSpPr>
        <p:spPr>
          <a:xfrm>
            <a:off x="10885531" y="8335068"/>
            <a:ext cx="11967647" cy="20936306"/>
          </a:xfrm>
          <a:prstGeom prst="rect">
            <a:avLst/>
          </a:prstGeom>
          <a:ln w="190500">
            <a:solidFill>
              <a:srgbClr val="B3A369"/>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050" dirty="0"/>
          </a:p>
          <a:p>
            <a:pPr algn="ctr"/>
            <a:endParaRPr lang="en-US" sz="4050" dirty="0"/>
          </a:p>
          <a:p>
            <a:pPr algn="ctr"/>
            <a:endParaRPr lang="en-US" sz="4050" dirty="0"/>
          </a:p>
          <a:p>
            <a:pPr algn="ctr"/>
            <a:r>
              <a:rPr lang="en-US" sz="4050" dirty="0"/>
              <a:t> </a:t>
            </a:r>
          </a:p>
          <a:p>
            <a:pPr algn="ctr"/>
            <a:endParaRPr lang="en-US" sz="4050" dirty="0"/>
          </a:p>
        </p:txBody>
      </p:sp>
      <p:sp>
        <p:nvSpPr>
          <p:cNvPr id="112" name="Rectangle 111">
            <a:extLst>
              <a:ext uri="{FF2B5EF4-FFF2-40B4-BE49-F238E27FC236}">
                <a16:creationId xmlns:a16="http://schemas.microsoft.com/office/drawing/2014/main" id="{8CBACEE7-3394-44A1-8EF6-DFA0532006C8}"/>
              </a:ext>
            </a:extLst>
          </p:cNvPr>
          <p:cNvSpPr/>
          <p:nvPr/>
        </p:nvSpPr>
        <p:spPr>
          <a:xfrm>
            <a:off x="23351822" y="8335067"/>
            <a:ext cx="9190607" cy="149586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Y" sz="3641"/>
          </a:p>
        </p:txBody>
      </p:sp>
      <p:sp>
        <p:nvSpPr>
          <p:cNvPr id="113" name="Rectangle 112">
            <a:hlinkClick r:id="" action="ppaction://noaction"/>
            <a:extLst>
              <a:ext uri="{FF2B5EF4-FFF2-40B4-BE49-F238E27FC236}">
                <a16:creationId xmlns:a16="http://schemas.microsoft.com/office/drawing/2014/main" id="{496CB465-5844-418E-8054-E639C751B6B4}"/>
              </a:ext>
            </a:extLst>
          </p:cNvPr>
          <p:cNvSpPr/>
          <p:nvPr/>
        </p:nvSpPr>
        <p:spPr>
          <a:xfrm>
            <a:off x="12723171" y="8113222"/>
            <a:ext cx="8535285" cy="1406705"/>
          </a:xfrm>
          <a:prstGeom prst="rect">
            <a:avLst/>
          </a:prstGeom>
          <a:solidFill>
            <a:srgbClr val="B3A369"/>
          </a:solidFill>
          <a:ln>
            <a:solidFill>
              <a:schemeClr val="tx1"/>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36" dirty="0">
                <a:solidFill>
                  <a:schemeClr val="tx1"/>
                </a:solidFill>
                <a:latin typeface="Arial" panose="020B0604020202020204" pitchFamily="34" charset="0"/>
                <a:cs typeface="Arial" panose="020B0604020202020204" pitchFamily="34" charset="0"/>
              </a:rPr>
              <a:t>Motivation</a:t>
            </a:r>
          </a:p>
        </p:txBody>
      </p:sp>
      <p:sp>
        <p:nvSpPr>
          <p:cNvPr id="115" name="Rectangle 114">
            <a:hlinkClick r:id="" action="ppaction://noaction"/>
            <a:extLst>
              <a:ext uri="{FF2B5EF4-FFF2-40B4-BE49-F238E27FC236}">
                <a16:creationId xmlns:a16="http://schemas.microsoft.com/office/drawing/2014/main" id="{79DC2011-5587-45F1-BE6F-7B3B78A4E1FE}"/>
              </a:ext>
            </a:extLst>
          </p:cNvPr>
          <p:cNvSpPr/>
          <p:nvPr/>
        </p:nvSpPr>
        <p:spPr>
          <a:xfrm>
            <a:off x="23150129" y="8137854"/>
            <a:ext cx="8535285" cy="1406705"/>
          </a:xfrm>
          <a:prstGeom prst="rect">
            <a:avLst/>
          </a:prstGeom>
          <a:solidFill>
            <a:srgbClr val="B3A369"/>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36" dirty="0">
                <a:solidFill>
                  <a:schemeClr val="tx1"/>
                </a:solidFill>
                <a:latin typeface="Arial" panose="020B0604020202020204" pitchFamily="34" charset="0"/>
                <a:cs typeface="Arial" panose="020B0604020202020204" pitchFamily="34" charset="0"/>
              </a:rPr>
              <a:t>EV allocation</a:t>
            </a:r>
          </a:p>
        </p:txBody>
      </p:sp>
      <p:sp>
        <p:nvSpPr>
          <p:cNvPr id="116" name="Rectangle 115">
            <a:extLst>
              <a:ext uri="{FF2B5EF4-FFF2-40B4-BE49-F238E27FC236}">
                <a16:creationId xmlns:a16="http://schemas.microsoft.com/office/drawing/2014/main" id="{4AEE269E-F880-412D-BD5F-AA7D341D8224}"/>
              </a:ext>
            </a:extLst>
          </p:cNvPr>
          <p:cNvSpPr/>
          <p:nvPr/>
        </p:nvSpPr>
        <p:spPr>
          <a:xfrm>
            <a:off x="450491" y="8303015"/>
            <a:ext cx="10031409" cy="180839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Y" sz="3641"/>
          </a:p>
        </p:txBody>
      </p:sp>
      <p:sp>
        <p:nvSpPr>
          <p:cNvPr id="117" name="Rectangle 116">
            <a:hlinkClick r:id="" action="ppaction://noaction"/>
            <a:extLst>
              <a:ext uri="{FF2B5EF4-FFF2-40B4-BE49-F238E27FC236}">
                <a16:creationId xmlns:a16="http://schemas.microsoft.com/office/drawing/2014/main" id="{E497401C-14A3-44D4-A87D-A1A0BA8160F9}"/>
              </a:ext>
            </a:extLst>
          </p:cNvPr>
          <p:cNvSpPr/>
          <p:nvPr/>
        </p:nvSpPr>
        <p:spPr>
          <a:xfrm>
            <a:off x="317261" y="8078472"/>
            <a:ext cx="8535285" cy="1370417"/>
          </a:xfrm>
          <a:prstGeom prst="rect">
            <a:avLst/>
          </a:prstGeom>
          <a:solidFill>
            <a:srgbClr val="B3A369"/>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36" dirty="0">
                <a:solidFill>
                  <a:schemeClr val="tx1"/>
                </a:solidFill>
                <a:latin typeface="Arial" panose="020B0604020202020204" pitchFamily="34" charset="0"/>
                <a:cs typeface="Arial" panose="020B0604020202020204" pitchFamily="34" charset="0"/>
              </a:rPr>
              <a:t>Electric Network</a:t>
            </a:r>
            <a:endParaRPr lang="en-US" sz="3641" dirty="0">
              <a:solidFill>
                <a:schemeClr val="tx1"/>
              </a:solidFill>
              <a:latin typeface="Arial" panose="020B0604020202020204" pitchFamily="34" charset="0"/>
              <a:cs typeface="Arial" panose="020B0604020202020204" pitchFamily="34" charset="0"/>
            </a:endParaRPr>
          </a:p>
        </p:txBody>
      </p:sp>
      <p:sp>
        <p:nvSpPr>
          <p:cNvPr id="118" name="TextBox 117">
            <a:extLst>
              <a:ext uri="{FF2B5EF4-FFF2-40B4-BE49-F238E27FC236}">
                <a16:creationId xmlns:a16="http://schemas.microsoft.com/office/drawing/2014/main" id="{7C7D2CFA-0F5C-4F0E-8B8C-B689E65AF5F4}"/>
              </a:ext>
            </a:extLst>
          </p:cNvPr>
          <p:cNvSpPr txBox="1"/>
          <p:nvPr/>
        </p:nvSpPr>
        <p:spPr>
          <a:xfrm>
            <a:off x="23566681" y="31337823"/>
            <a:ext cx="8523050" cy="646331"/>
          </a:xfrm>
          <a:prstGeom prst="rect">
            <a:avLst/>
          </a:prstGeom>
          <a:noFill/>
        </p:spPr>
        <p:txBody>
          <a:bodyPr wrap="square" rtlCol="0">
            <a:spAutoFit/>
          </a:bodyPr>
          <a:lstStyle/>
          <a:p>
            <a:pPr marL="514567" indent="-514567">
              <a:buFont typeface="Arial" panose="020B0604020202020204" pitchFamily="34" charset="0"/>
              <a:buChar char="•"/>
            </a:pPr>
            <a:endParaRPr lang="es-PY" sz="3600" dirty="0"/>
          </a:p>
        </p:txBody>
      </p:sp>
      <p:sp>
        <p:nvSpPr>
          <p:cNvPr id="119" name="Rectangle 118">
            <a:extLst>
              <a:ext uri="{FF2B5EF4-FFF2-40B4-BE49-F238E27FC236}">
                <a16:creationId xmlns:a16="http://schemas.microsoft.com/office/drawing/2014/main" id="{2A9F47E5-007C-4786-A389-FE9411A806B8}"/>
              </a:ext>
            </a:extLst>
          </p:cNvPr>
          <p:cNvSpPr/>
          <p:nvPr/>
        </p:nvSpPr>
        <p:spPr>
          <a:xfrm>
            <a:off x="23351822" y="23877815"/>
            <a:ext cx="9190607" cy="1758677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Y" sz="3641"/>
          </a:p>
        </p:txBody>
      </p:sp>
      <p:sp>
        <p:nvSpPr>
          <p:cNvPr id="120" name="Rectangle 119">
            <a:hlinkClick r:id="" action="ppaction://noaction"/>
            <a:extLst>
              <a:ext uri="{FF2B5EF4-FFF2-40B4-BE49-F238E27FC236}">
                <a16:creationId xmlns:a16="http://schemas.microsoft.com/office/drawing/2014/main" id="{9C9B6B55-B828-4C17-B900-172B05901AB3}"/>
              </a:ext>
            </a:extLst>
          </p:cNvPr>
          <p:cNvSpPr/>
          <p:nvPr/>
        </p:nvSpPr>
        <p:spPr>
          <a:xfrm>
            <a:off x="23224004" y="23630664"/>
            <a:ext cx="8535285" cy="1406705"/>
          </a:xfrm>
          <a:prstGeom prst="rect">
            <a:avLst/>
          </a:prstGeom>
          <a:solidFill>
            <a:srgbClr val="B3A369"/>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36" dirty="0">
                <a:solidFill>
                  <a:schemeClr val="tx1"/>
                </a:solidFill>
                <a:latin typeface="Arial" panose="020B0604020202020204" pitchFamily="34" charset="0"/>
                <a:cs typeface="Arial" panose="020B0604020202020204" pitchFamily="34" charset="0"/>
              </a:rPr>
              <a:t>Simulations</a:t>
            </a:r>
          </a:p>
        </p:txBody>
      </p:sp>
      <p:sp>
        <p:nvSpPr>
          <p:cNvPr id="121" name="Rectangle 120">
            <a:extLst>
              <a:ext uri="{FF2B5EF4-FFF2-40B4-BE49-F238E27FC236}">
                <a16:creationId xmlns:a16="http://schemas.microsoft.com/office/drawing/2014/main" id="{734FA403-0E20-43B9-B070-36AEA5940C68}"/>
              </a:ext>
            </a:extLst>
          </p:cNvPr>
          <p:cNvSpPr/>
          <p:nvPr/>
        </p:nvSpPr>
        <p:spPr>
          <a:xfrm>
            <a:off x="417984" y="29907743"/>
            <a:ext cx="10031409" cy="1157003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PY" sz="3641"/>
          </a:p>
        </p:txBody>
      </p:sp>
      <p:sp>
        <p:nvSpPr>
          <p:cNvPr id="122" name="Rectangle 121">
            <a:hlinkClick r:id="" action="ppaction://noaction"/>
            <a:extLst>
              <a:ext uri="{FF2B5EF4-FFF2-40B4-BE49-F238E27FC236}">
                <a16:creationId xmlns:a16="http://schemas.microsoft.com/office/drawing/2014/main" id="{77A5117E-6A08-4E30-9433-A726CC48FD72}"/>
              </a:ext>
            </a:extLst>
          </p:cNvPr>
          <p:cNvSpPr/>
          <p:nvPr/>
        </p:nvSpPr>
        <p:spPr>
          <a:xfrm>
            <a:off x="317261" y="29708520"/>
            <a:ext cx="8535285" cy="1370417"/>
          </a:xfrm>
          <a:prstGeom prst="rect">
            <a:avLst/>
          </a:prstGeom>
          <a:solidFill>
            <a:srgbClr val="B3A369"/>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36" dirty="0">
                <a:solidFill>
                  <a:schemeClr val="tx1"/>
                </a:solidFill>
                <a:latin typeface="Arial" panose="020B0604020202020204" pitchFamily="34" charset="0"/>
                <a:cs typeface="Arial" panose="020B0604020202020204" pitchFamily="34" charset="0"/>
              </a:rPr>
              <a:t>Transportation </a:t>
            </a:r>
            <a:endParaRPr lang="en-US" sz="3641" dirty="0">
              <a:solidFill>
                <a:schemeClr val="tx1"/>
              </a:solidFill>
              <a:latin typeface="Arial" panose="020B0604020202020204" pitchFamily="34" charset="0"/>
              <a:cs typeface="Arial" panose="020B0604020202020204" pitchFamily="34" charset="0"/>
            </a:endParaRPr>
          </a:p>
        </p:txBody>
      </p:sp>
      <p:sp>
        <p:nvSpPr>
          <p:cNvPr id="123" name="Rectangle 122">
            <a:extLst>
              <a:ext uri="{FF2B5EF4-FFF2-40B4-BE49-F238E27FC236}">
                <a16:creationId xmlns:a16="http://schemas.microsoft.com/office/drawing/2014/main" id="{228410CF-131B-4F6C-8CEF-7C938071AB1E}"/>
              </a:ext>
            </a:extLst>
          </p:cNvPr>
          <p:cNvSpPr/>
          <p:nvPr/>
        </p:nvSpPr>
        <p:spPr>
          <a:xfrm>
            <a:off x="10885532" y="29907743"/>
            <a:ext cx="11967647" cy="11556851"/>
          </a:xfrm>
          <a:prstGeom prst="rect">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050" dirty="0"/>
          </a:p>
          <a:p>
            <a:pPr algn="ctr"/>
            <a:endParaRPr lang="en-US" sz="4050" dirty="0"/>
          </a:p>
          <a:p>
            <a:pPr algn="ctr"/>
            <a:endParaRPr lang="en-US" sz="4050" dirty="0"/>
          </a:p>
          <a:p>
            <a:pPr algn="ctr"/>
            <a:r>
              <a:rPr lang="en-US" sz="4050" dirty="0"/>
              <a:t> </a:t>
            </a:r>
          </a:p>
          <a:p>
            <a:pPr algn="ctr"/>
            <a:endParaRPr lang="en-US" sz="4050" dirty="0"/>
          </a:p>
        </p:txBody>
      </p:sp>
      <p:sp>
        <p:nvSpPr>
          <p:cNvPr id="124" name="Rectangle 123">
            <a:hlinkClick r:id="" action="ppaction://noaction"/>
            <a:extLst>
              <a:ext uri="{FF2B5EF4-FFF2-40B4-BE49-F238E27FC236}">
                <a16:creationId xmlns:a16="http://schemas.microsoft.com/office/drawing/2014/main" id="{6387C964-B585-4907-8500-3D38587B7A5A}"/>
              </a:ext>
            </a:extLst>
          </p:cNvPr>
          <p:cNvSpPr/>
          <p:nvPr/>
        </p:nvSpPr>
        <p:spPr>
          <a:xfrm>
            <a:off x="12723171" y="29674039"/>
            <a:ext cx="8535285" cy="1406705"/>
          </a:xfrm>
          <a:prstGeom prst="rect">
            <a:avLst/>
          </a:prstGeom>
          <a:solidFill>
            <a:srgbClr val="B3A369"/>
          </a:solidFill>
          <a:ln>
            <a:solidFill>
              <a:schemeClr val="tx1"/>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36" dirty="0">
                <a:solidFill>
                  <a:schemeClr val="tx1"/>
                </a:solidFill>
                <a:latin typeface="Arial" panose="020B0604020202020204" pitchFamily="34" charset="0"/>
                <a:cs typeface="Arial" panose="020B0604020202020204" pitchFamily="34" charset="0"/>
              </a:rPr>
              <a:t>Case study</a:t>
            </a:r>
          </a:p>
        </p:txBody>
      </p:sp>
      <p:grpSp>
        <p:nvGrpSpPr>
          <p:cNvPr id="125" name="Group 124">
            <a:extLst>
              <a:ext uri="{FF2B5EF4-FFF2-40B4-BE49-F238E27FC236}">
                <a16:creationId xmlns:a16="http://schemas.microsoft.com/office/drawing/2014/main" id="{576A0359-6710-4CB0-847E-D3F59B46BDDC}"/>
              </a:ext>
            </a:extLst>
          </p:cNvPr>
          <p:cNvGrpSpPr/>
          <p:nvPr/>
        </p:nvGrpSpPr>
        <p:grpSpPr>
          <a:xfrm>
            <a:off x="0" y="0"/>
            <a:ext cx="32918400" cy="7172308"/>
            <a:chOff x="-5585058" y="17304"/>
            <a:chExt cx="32918400" cy="7172308"/>
          </a:xfrm>
        </p:grpSpPr>
        <p:grpSp>
          <p:nvGrpSpPr>
            <p:cNvPr id="126" name="Group 125">
              <a:extLst>
                <a:ext uri="{FF2B5EF4-FFF2-40B4-BE49-F238E27FC236}">
                  <a16:creationId xmlns:a16="http://schemas.microsoft.com/office/drawing/2014/main" id="{DEB83276-A8C4-43B9-8B53-4C1B60B3B7CF}"/>
                </a:ext>
              </a:extLst>
            </p:cNvPr>
            <p:cNvGrpSpPr/>
            <p:nvPr/>
          </p:nvGrpSpPr>
          <p:grpSpPr>
            <a:xfrm>
              <a:off x="-5585058" y="17304"/>
              <a:ext cx="32918400" cy="7172308"/>
              <a:chOff x="-5585058" y="17304"/>
              <a:chExt cx="32918400" cy="7172308"/>
            </a:xfrm>
          </p:grpSpPr>
          <p:sp>
            <p:nvSpPr>
              <p:cNvPr id="128" name="Rectangle 127">
                <a:extLst>
                  <a:ext uri="{FF2B5EF4-FFF2-40B4-BE49-F238E27FC236}">
                    <a16:creationId xmlns:a16="http://schemas.microsoft.com/office/drawing/2014/main" id="{4C9669AF-E444-4841-84DA-58EFD8093B94}"/>
                  </a:ext>
                </a:extLst>
              </p:cNvPr>
              <p:cNvSpPr/>
              <p:nvPr/>
            </p:nvSpPr>
            <p:spPr>
              <a:xfrm>
                <a:off x="-5585058" y="17304"/>
                <a:ext cx="32918400" cy="7172308"/>
              </a:xfrm>
              <a:prstGeom prst="rect">
                <a:avLst/>
              </a:prstGeom>
              <a:solidFill>
                <a:srgbClr val="222A35"/>
              </a:solidFill>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385911" tIns="192956" rIns="385911" bIns="192956" numCol="1" spcCol="0" rtlCol="0" fromWordArt="0" anchor="ctr" anchorCtr="0" forceAA="0" compatLnSpc="1">
                <a:prstTxWarp prst="textNoShape">
                  <a:avLst/>
                </a:prstTxWarp>
                <a:noAutofit/>
              </a:bodyPr>
              <a:lstStyle/>
              <a:p>
                <a:pPr algn="just"/>
                <a:endParaRPr lang="es-PY" sz="20398" dirty="0">
                  <a:solidFill>
                    <a:schemeClr val="tx1"/>
                  </a:solidFill>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57A967BA-B0A7-4CDB-97BC-6986612EF6FB}"/>
                  </a:ext>
                </a:extLst>
              </p:cNvPr>
              <p:cNvSpPr txBox="1"/>
              <p:nvPr/>
            </p:nvSpPr>
            <p:spPr>
              <a:xfrm>
                <a:off x="-4704723" y="561788"/>
                <a:ext cx="30584115" cy="2801408"/>
              </a:xfrm>
              <a:prstGeom prst="rect">
                <a:avLst/>
              </a:prstGeom>
              <a:noFill/>
            </p:spPr>
            <p:txBody>
              <a:bodyPr wrap="square" rtlCol="0">
                <a:spAutoFit/>
              </a:bodyPr>
              <a:lstStyle/>
              <a:p>
                <a:pPr algn="ctr"/>
                <a:r>
                  <a:rPr lang="en-US" sz="8802" b="1" dirty="0">
                    <a:solidFill>
                      <a:srgbClr val="B09F63"/>
                    </a:solidFill>
                    <a:latin typeface="Arial" panose="020B0604020202020204" pitchFamily="34" charset="0"/>
                    <a:cs typeface="Arial" panose="020B0604020202020204" pitchFamily="34" charset="0"/>
                  </a:rPr>
                  <a:t>How high penetration of electric vehicles (EVs) impacts the way we evacuate cities</a:t>
                </a:r>
                <a:endParaRPr lang="es-PY" sz="8802" dirty="0">
                  <a:solidFill>
                    <a:srgbClr val="B09F63"/>
                  </a:solidFill>
                  <a:latin typeface="Arial" panose="020B0604020202020204" pitchFamily="34" charset="0"/>
                  <a:cs typeface="Arial" panose="020B0604020202020204" pitchFamily="34" charset="0"/>
                </a:endParaRPr>
              </a:p>
            </p:txBody>
          </p:sp>
          <p:sp>
            <p:nvSpPr>
              <p:cNvPr id="130" name="Rectangle 129">
                <a:extLst>
                  <a:ext uri="{FF2B5EF4-FFF2-40B4-BE49-F238E27FC236}">
                    <a16:creationId xmlns:a16="http://schemas.microsoft.com/office/drawing/2014/main" id="{981229D1-A731-479B-9B1A-21577BB4F226}"/>
                  </a:ext>
                </a:extLst>
              </p:cNvPr>
              <p:cNvSpPr/>
              <p:nvPr/>
            </p:nvSpPr>
            <p:spPr>
              <a:xfrm>
                <a:off x="-3667203" y="3946139"/>
                <a:ext cx="29399949" cy="2157770"/>
              </a:xfrm>
              <a:prstGeom prst="rect">
                <a:avLst/>
              </a:prstGeom>
            </p:spPr>
            <p:txBody>
              <a:bodyPr wrap="square">
                <a:spAutoFit/>
              </a:bodyPr>
              <a:lstStyle/>
              <a:p>
                <a:pPr algn="ctr">
                  <a:lnSpc>
                    <a:spcPct val="107000"/>
                  </a:lnSpc>
                  <a:spcAft>
                    <a:spcPts val="599"/>
                  </a:spcAft>
                </a:pPr>
                <a:r>
                  <a:rPr lang="en-US" sz="4275" dirty="0">
                    <a:solidFill>
                      <a:schemeClr val="bg1"/>
                    </a:solidFill>
                    <a:latin typeface="Arial" panose="020B0604020202020204" pitchFamily="34" charset="0"/>
                    <a:ea typeface="Calibri" panose="020F0502020204030204" pitchFamily="34" charset="0"/>
                    <a:cs typeface="Arial" panose="020B0604020202020204" pitchFamily="34" charset="0"/>
                  </a:rPr>
                  <a:t>A.D. Owen Aquino, J.A. Huertas, G. Nilsson, K. Iles, S. Coogan, </a:t>
                </a:r>
              </a:p>
              <a:p>
                <a:pPr algn="ctr">
                  <a:lnSpc>
                    <a:spcPct val="107000"/>
                  </a:lnSpc>
                  <a:spcAft>
                    <a:spcPts val="599"/>
                  </a:spcAft>
                </a:pPr>
                <a:r>
                  <a:rPr lang="en-US" sz="4275" dirty="0">
                    <a:solidFill>
                      <a:schemeClr val="bg1"/>
                    </a:solidFill>
                    <a:latin typeface="Arial" panose="020B0604020202020204" pitchFamily="34" charset="0"/>
                    <a:ea typeface="Calibri" panose="020F0502020204030204" pitchFamily="34" charset="0"/>
                    <a:cs typeface="Arial" panose="020B0604020202020204" pitchFamily="34" charset="0"/>
                  </a:rPr>
                  <a:t> P. Van Hentenryck, D.K. Molzahn</a:t>
                </a:r>
              </a:p>
              <a:p>
                <a:pPr algn="ctr">
                  <a:lnSpc>
                    <a:spcPct val="107000"/>
                  </a:lnSpc>
                  <a:spcAft>
                    <a:spcPts val="599"/>
                  </a:spcAft>
                </a:pPr>
                <a:r>
                  <a:rPr lang="en-US" sz="3299" dirty="0">
                    <a:solidFill>
                      <a:schemeClr val="bg1"/>
                    </a:solidFill>
                    <a:latin typeface="Arial" panose="020B0604020202020204" pitchFamily="34" charset="0"/>
                    <a:ea typeface="Calibri" panose="020F0502020204030204" pitchFamily="34" charset="0"/>
                    <a:cs typeface="Arial" panose="020B0604020202020204" pitchFamily="34" charset="0"/>
                  </a:rPr>
                  <a:t>Georgia Institute of Technology</a:t>
                </a:r>
                <a:endParaRPr lang="es-PY" sz="3299"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pic>
            <p:nvPicPr>
              <p:cNvPr id="131" name="Picture 2" descr="Our Look | Brand">
                <a:extLst>
                  <a:ext uri="{FF2B5EF4-FFF2-40B4-BE49-F238E27FC236}">
                    <a16:creationId xmlns:a16="http://schemas.microsoft.com/office/drawing/2014/main" id="{CA0BDF1D-1473-4549-9F54-DDD1FA71922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74465" y="2578830"/>
                <a:ext cx="5891786" cy="3393325"/>
              </a:xfrm>
              <a:prstGeom prst="rect">
                <a:avLst/>
              </a:prstGeom>
              <a:noFill/>
              <a:extLst>
                <a:ext uri="{909E8E84-426E-40DD-AFC4-6F175D3DCCD1}">
                  <a14:hiddenFill xmlns:a14="http://schemas.microsoft.com/office/drawing/2010/main">
                    <a:solidFill>
                      <a:srgbClr val="FFFFFF"/>
                    </a:solidFill>
                  </a14:hiddenFill>
                </a:ext>
              </a:extLst>
            </p:spPr>
          </p:pic>
        </p:grpSp>
        <p:pic>
          <p:nvPicPr>
            <p:cNvPr id="127" name="Picture 16" descr="Pin on debi">
              <a:extLst>
                <a:ext uri="{FF2B5EF4-FFF2-40B4-BE49-F238E27FC236}">
                  <a16:creationId xmlns:a16="http://schemas.microsoft.com/office/drawing/2014/main" id="{FD895491-899F-431F-805F-AFDA94E4B0F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414" b="98384" l="2153" r="97065">
                          <a14:foregroundMark x1="38943" y1="17778" x2="39335" y2="17374"/>
                          <a14:foregroundMark x1="37378" y1="18586" x2="37573" y2="18384"/>
                          <a14:foregroundMark x1="38356" y1="17980" x2="40900" y2="22020"/>
                          <a14:foregroundMark x1="66732" y1="15354" x2="66536" y2="18384"/>
                          <a14:foregroundMark x1="69863" y1="8485" x2="64384" y2="20000"/>
                          <a14:foregroundMark x1="64384" y1="20000" x2="70646" y2="10707"/>
                          <a14:foregroundMark x1="70646" y1="10707" x2="66732" y2="15354"/>
                          <a14:foregroundMark x1="91585" y1="14545" x2="67906" y2="29697"/>
                          <a14:foregroundMark x1="89041" y1="19798" x2="76908" y2="33131"/>
                          <a14:foregroundMark x1="95303" y1="12121" x2="94716" y2="15354"/>
                          <a14:foregroundMark x1="69667" y1="18384" x2="67319" y2="22424"/>
                          <a14:foregroundMark x1="89432" y1="29697" x2="87280" y2="31919"/>
                          <a14:foregroundMark x1="84540" y1="36768" x2="83953" y2="40000"/>
                          <a14:foregroundMark x1="81409" y1="35758" x2="84344" y2="38990"/>
                          <a14:foregroundMark x1="96673" y1="41414" x2="97065" y2="45051"/>
                          <a14:foregroundMark x1="54795" y1="34747" x2="53033" y2="37778"/>
                          <a14:foregroundMark x1="49119" y1="38990" x2="47358" y2="41818"/>
                          <a14:foregroundMark x1="43836" y1="43030" x2="41292" y2="43838"/>
                          <a14:foregroundMark x1="28571" y1="63232" x2="30137" y2="67677"/>
                          <a14:foregroundMark x1="64384" y1="90707" x2="61840" y2="94141"/>
                          <a14:foregroundMark x1="57926" y1="97374" x2="56164" y2="98384"/>
                          <a14:foregroundMark x1="21526" y1="1616" x2="28571" y2="4040"/>
                          <a14:foregroundMark x1="2153" y1="9091" x2="6849" y2="9091"/>
                        </a14:backgroundRemoval>
                      </a14:imgEffect>
                    </a14:imgLayer>
                  </a14:imgProps>
                </a:ext>
                <a:ext uri="{28A0092B-C50C-407E-A947-70E740481C1C}">
                  <a14:useLocalDpi xmlns:a14="http://schemas.microsoft.com/office/drawing/2010/main" val="0"/>
                </a:ext>
              </a:extLst>
            </a:blip>
            <a:srcRect/>
            <a:stretch>
              <a:fillRect/>
            </a:stretch>
          </p:blipFill>
          <p:spPr bwMode="auto">
            <a:xfrm>
              <a:off x="21554103" y="2289553"/>
              <a:ext cx="3861384" cy="3740480"/>
            </a:xfrm>
            <a:prstGeom prst="rect">
              <a:avLst/>
            </a:prstGeom>
            <a:noFill/>
            <a:extLst>
              <a:ext uri="{909E8E84-426E-40DD-AFC4-6F175D3DCCD1}">
                <a14:hiddenFill xmlns:a14="http://schemas.microsoft.com/office/drawing/2010/main">
                  <a:solidFill>
                    <a:srgbClr val="FFFFFF"/>
                  </a:solidFill>
                </a14:hiddenFill>
              </a:ext>
            </a:extLst>
          </p:spPr>
        </p:pic>
      </p:grpSp>
      <p:pic>
        <p:nvPicPr>
          <p:cNvPr id="132" name="Picture 18" descr="Hurricane outlook may change for the worse as El Niño fades - FreightWaves">
            <a:extLst>
              <a:ext uri="{FF2B5EF4-FFF2-40B4-BE49-F238E27FC236}">
                <a16:creationId xmlns:a16="http://schemas.microsoft.com/office/drawing/2014/main" id="{74CBB0BA-D707-4B2B-A3C4-354BFA1291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997" y="10095792"/>
            <a:ext cx="3157953" cy="1774368"/>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0" descr="Powerful earthquake strikes eastern Turkey | News | DW | 24.01.2020">
            <a:extLst>
              <a:ext uri="{FF2B5EF4-FFF2-40B4-BE49-F238E27FC236}">
                <a16:creationId xmlns:a16="http://schemas.microsoft.com/office/drawing/2014/main" id="{764BFAF1-FD07-4463-BAA9-8CBA3E2CA7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924474" y="10095792"/>
            <a:ext cx="3168511" cy="1774366"/>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2" descr="Wildfire and ecosystems">
            <a:extLst>
              <a:ext uri="{FF2B5EF4-FFF2-40B4-BE49-F238E27FC236}">
                <a16:creationId xmlns:a16="http://schemas.microsoft.com/office/drawing/2014/main" id="{C66178D1-6372-456C-81F7-87DB77EE6D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09481" y="10095792"/>
            <a:ext cx="3168513" cy="1774367"/>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6980B67D-0B6D-4EA6-92E6-B350A2A3F744}"/>
              </a:ext>
            </a:extLst>
          </p:cNvPr>
          <p:cNvSpPr txBox="1"/>
          <p:nvPr/>
        </p:nvSpPr>
        <p:spPr>
          <a:xfrm>
            <a:off x="11164300" y="12340287"/>
            <a:ext cx="11410107" cy="954107"/>
          </a:xfrm>
          <a:prstGeom prst="rect">
            <a:avLst/>
          </a:prstGeom>
          <a:noFill/>
        </p:spPr>
        <p:txBody>
          <a:bodyPr wrap="square" rtlCol="0">
            <a:spAutoFit/>
          </a:bodyPr>
          <a:lstStyle/>
          <a:p>
            <a:pPr algn="just"/>
            <a:r>
              <a:rPr lang="en-US" sz="2800" b="1" dirty="0"/>
              <a:t>Figure 1. </a:t>
            </a:r>
            <a:r>
              <a:rPr lang="en-US" sz="2800" dirty="0"/>
              <a:t>When natural disasters such as hurricanes (a), wildfires (b), or earthquakes (c) occur, cities need to be evacuated quickly.</a:t>
            </a:r>
            <a:endParaRPr lang="es-PY" sz="2800" b="1" dirty="0"/>
          </a:p>
        </p:txBody>
      </p:sp>
      <p:sp>
        <p:nvSpPr>
          <p:cNvPr id="138" name="TextBox 137">
            <a:extLst>
              <a:ext uri="{FF2B5EF4-FFF2-40B4-BE49-F238E27FC236}">
                <a16:creationId xmlns:a16="http://schemas.microsoft.com/office/drawing/2014/main" id="{A5B02151-9750-42F3-961F-DCE000B6622A}"/>
              </a:ext>
            </a:extLst>
          </p:cNvPr>
          <p:cNvSpPr txBox="1"/>
          <p:nvPr/>
        </p:nvSpPr>
        <p:spPr>
          <a:xfrm>
            <a:off x="11164299" y="11853420"/>
            <a:ext cx="11410107" cy="523220"/>
          </a:xfrm>
          <a:prstGeom prst="rect">
            <a:avLst/>
          </a:prstGeom>
          <a:noFill/>
        </p:spPr>
        <p:txBody>
          <a:bodyPr wrap="square" rtlCol="0">
            <a:spAutoFit/>
          </a:bodyPr>
          <a:lstStyle/>
          <a:p>
            <a:r>
              <a:rPr lang="en-US" sz="2800" dirty="0"/>
              <a:t>				  (a)						     (b)							    (c) 	</a:t>
            </a:r>
            <a:endParaRPr lang="es-PY" sz="2800" dirty="0"/>
          </a:p>
        </p:txBody>
      </p:sp>
      <p:grpSp>
        <p:nvGrpSpPr>
          <p:cNvPr id="140" name="Group 139">
            <a:extLst>
              <a:ext uri="{FF2B5EF4-FFF2-40B4-BE49-F238E27FC236}">
                <a16:creationId xmlns:a16="http://schemas.microsoft.com/office/drawing/2014/main" id="{9F949418-CFF4-435A-9F91-2DFBA992FA80}"/>
              </a:ext>
            </a:extLst>
          </p:cNvPr>
          <p:cNvGrpSpPr/>
          <p:nvPr/>
        </p:nvGrpSpPr>
        <p:grpSpPr>
          <a:xfrm>
            <a:off x="11285759" y="13861434"/>
            <a:ext cx="11503164" cy="4714130"/>
            <a:chOff x="11285759" y="13477346"/>
            <a:chExt cx="11503164" cy="4714130"/>
          </a:xfrm>
        </p:grpSpPr>
        <p:grpSp>
          <p:nvGrpSpPr>
            <p:cNvPr id="141" name="Group 140">
              <a:extLst>
                <a:ext uri="{FF2B5EF4-FFF2-40B4-BE49-F238E27FC236}">
                  <a16:creationId xmlns:a16="http://schemas.microsoft.com/office/drawing/2014/main" id="{B23AB66B-7200-4510-B3AD-5F1D3BD4540B}"/>
                </a:ext>
              </a:extLst>
            </p:cNvPr>
            <p:cNvGrpSpPr/>
            <p:nvPr/>
          </p:nvGrpSpPr>
          <p:grpSpPr>
            <a:xfrm>
              <a:off x="11785724" y="13477346"/>
              <a:ext cx="10167260" cy="4407673"/>
              <a:chOff x="11602720" y="12605670"/>
              <a:chExt cx="10167260" cy="4407673"/>
            </a:xfrm>
          </p:grpSpPr>
          <p:pic>
            <p:nvPicPr>
              <p:cNvPr id="144" name="Graphic 143" descr="Car outline">
                <a:extLst>
                  <a:ext uri="{FF2B5EF4-FFF2-40B4-BE49-F238E27FC236}">
                    <a16:creationId xmlns:a16="http://schemas.microsoft.com/office/drawing/2014/main" id="{B47362DC-FEC3-42AD-BEAD-B742C1A832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83920" y="12605670"/>
                <a:ext cx="914400" cy="914400"/>
              </a:xfrm>
              <a:prstGeom prst="rect">
                <a:avLst/>
              </a:prstGeom>
            </p:spPr>
          </p:pic>
          <p:pic>
            <p:nvPicPr>
              <p:cNvPr id="145" name="Graphic 144" descr="Car outline">
                <a:extLst>
                  <a:ext uri="{FF2B5EF4-FFF2-40B4-BE49-F238E27FC236}">
                    <a16:creationId xmlns:a16="http://schemas.microsoft.com/office/drawing/2014/main" id="{E5117EC8-DBBC-4775-9152-1D395DB0DE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93320" y="12605670"/>
                <a:ext cx="914400" cy="914400"/>
              </a:xfrm>
              <a:prstGeom prst="rect">
                <a:avLst/>
              </a:prstGeom>
            </p:spPr>
          </p:pic>
          <p:grpSp>
            <p:nvGrpSpPr>
              <p:cNvPr id="146" name="Group 145">
                <a:extLst>
                  <a:ext uri="{FF2B5EF4-FFF2-40B4-BE49-F238E27FC236}">
                    <a16:creationId xmlns:a16="http://schemas.microsoft.com/office/drawing/2014/main" id="{3893512B-DECE-46DB-A029-55BFA2C4709F}"/>
                  </a:ext>
                </a:extLst>
              </p:cNvPr>
              <p:cNvGrpSpPr/>
              <p:nvPr/>
            </p:nvGrpSpPr>
            <p:grpSpPr>
              <a:xfrm>
                <a:off x="11602720" y="12643199"/>
                <a:ext cx="10167260" cy="4370144"/>
                <a:chOff x="11602720" y="12643199"/>
                <a:chExt cx="10167260" cy="4370144"/>
              </a:xfrm>
            </p:grpSpPr>
            <p:pic>
              <p:nvPicPr>
                <p:cNvPr id="147" name="Picture 24" descr="Evacuation Route Sign Emergency Response">
                  <a:extLst>
                    <a:ext uri="{FF2B5EF4-FFF2-40B4-BE49-F238E27FC236}">
                      <a16:creationId xmlns:a16="http://schemas.microsoft.com/office/drawing/2014/main" id="{02AA178E-6C89-4D5A-90A6-ADD54549096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731002" y="12643199"/>
                  <a:ext cx="2045904" cy="2045904"/>
                </a:xfrm>
                <a:prstGeom prst="rect">
                  <a:avLst/>
                </a:prstGeom>
                <a:noFill/>
                <a:extLst>
                  <a:ext uri="{909E8E84-426E-40DD-AFC4-6F175D3DCCD1}">
                    <a14:hiddenFill xmlns:a14="http://schemas.microsoft.com/office/drawing/2010/main">
                      <a:solidFill>
                        <a:srgbClr val="FFFFFF"/>
                      </a:solidFill>
                    </a14:hiddenFill>
                  </a:ext>
                </a:extLst>
              </p:spPr>
            </p:pic>
            <p:sp>
              <p:nvSpPr>
                <p:cNvPr id="148" name="Arrow: Right 147">
                  <a:extLst>
                    <a:ext uri="{FF2B5EF4-FFF2-40B4-BE49-F238E27FC236}">
                      <a16:creationId xmlns:a16="http://schemas.microsoft.com/office/drawing/2014/main" id="{9A48FD05-77A4-46D0-89E3-55592ACC4A9C}"/>
                    </a:ext>
                  </a:extLst>
                </p:cNvPr>
                <p:cNvSpPr/>
                <p:nvPr/>
              </p:nvSpPr>
              <p:spPr>
                <a:xfrm flipV="1">
                  <a:off x="14781092" y="13447782"/>
                  <a:ext cx="628389" cy="323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Arrow: Right 148">
                  <a:extLst>
                    <a:ext uri="{FF2B5EF4-FFF2-40B4-BE49-F238E27FC236}">
                      <a16:creationId xmlns:a16="http://schemas.microsoft.com/office/drawing/2014/main" id="{55B65A50-0BBC-4042-A0B6-AFDC54037073}"/>
                    </a:ext>
                  </a:extLst>
                </p:cNvPr>
                <p:cNvSpPr/>
                <p:nvPr/>
              </p:nvSpPr>
              <p:spPr>
                <a:xfrm flipV="1">
                  <a:off x="18180537" y="13446263"/>
                  <a:ext cx="628389" cy="323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a:extLst>
                    <a:ext uri="{FF2B5EF4-FFF2-40B4-BE49-F238E27FC236}">
                      <a16:creationId xmlns:a16="http://schemas.microsoft.com/office/drawing/2014/main" id="{C7A92A43-4CF0-47C5-A7C5-3F29E4C6BC99}"/>
                    </a:ext>
                  </a:extLst>
                </p:cNvPr>
                <p:cNvPicPr>
                  <a:picLocks noChangeAspect="1"/>
                </p:cNvPicPr>
                <p:nvPr/>
              </p:nvPicPr>
              <p:blipFill>
                <a:blip r:embed="rId13"/>
                <a:stretch>
                  <a:fillRect/>
                </a:stretch>
              </p:blipFill>
              <p:spPr>
                <a:xfrm>
                  <a:off x="19217280" y="12884936"/>
                  <a:ext cx="2552700" cy="1724025"/>
                </a:xfrm>
                <a:prstGeom prst="rect">
                  <a:avLst/>
                </a:prstGeom>
              </p:spPr>
            </p:pic>
            <p:sp>
              <p:nvSpPr>
                <p:cNvPr id="151" name="Arrow: Right 150">
                  <a:extLst>
                    <a:ext uri="{FF2B5EF4-FFF2-40B4-BE49-F238E27FC236}">
                      <a16:creationId xmlns:a16="http://schemas.microsoft.com/office/drawing/2014/main" id="{225231CE-46D5-4487-AA32-8B47FED59E43}"/>
                    </a:ext>
                  </a:extLst>
                </p:cNvPr>
                <p:cNvSpPr/>
                <p:nvPr/>
              </p:nvSpPr>
              <p:spPr>
                <a:xfrm flipV="1">
                  <a:off x="16525716" y="15731387"/>
                  <a:ext cx="628389" cy="323849"/>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2" name="Picture 34" descr="Power Outage Icon. Blackout, No Electricity, No Power Stock Vector -  Illustration of white, black: 162695585">
                  <a:extLst>
                    <a:ext uri="{FF2B5EF4-FFF2-40B4-BE49-F238E27FC236}">
                      <a16:creationId xmlns:a16="http://schemas.microsoft.com/office/drawing/2014/main" id="{732560B5-1EC8-4BF4-B0C7-EBEAAA3ABCE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3267" t="7955" r="19232" b="18181"/>
                <a:stretch/>
              </p:blipFill>
              <p:spPr bwMode="auto">
                <a:xfrm>
                  <a:off x="17710795" y="15274187"/>
                  <a:ext cx="1566398" cy="1238250"/>
                </a:xfrm>
                <a:prstGeom prst="rect">
                  <a:avLst/>
                </a:prstGeom>
                <a:noFill/>
                <a:extLst>
                  <a:ext uri="{909E8E84-426E-40DD-AFC4-6F175D3DCCD1}">
                    <a14:hiddenFill xmlns:a14="http://schemas.microsoft.com/office/drawing/2010/main">
                      <a:solidFill>
                        <a:srgbClr val="FFFFFF"/>
                      </a:solidFill>
                    </a14:hiddenFill>
                  </a:ext>
                </a:extLst>
              </p:spPr>
            </p:pic>
            <p:grpSp>
              <p:nvGrpSpPr>
                <p:cNvPr id="153" name="Group 152">
                  <a:extLst>
                    <a:ext uri="{FF2B5EF4-FFF2-40B4-BE49-F238E27FC236}">
                      <a16:creationId xmlns:a16="http://schemas.microsoft.com/office/drawing/2014/main" id="{0AA2386F-58BD-4CF3-ADAC-2AB6350E7002}"/>
                    </a:ext>
                  </a:extLst>
                </p:cNvPr>
                <p:cNvGrpSpPr/>
                <p:nvPr/>
              </p:nvGrpSpPr>
              <p:grpSpPr>
                <a:xfrm>
                  <a:off x="11602720" y="12645136"/>
                  <a:ext cx="2895600" cy="1978468"/>
                  <a:chOff x="11602720" y="12645136"/>
                  <a:chExt cx="2895600" cy="1978468"/>
                </a:xfrm>
              </p:grpSpPr>
              <p:pic>
                <p:nvPicPr>
                  <p:cNvPr id="165" name="Graphic 164" descr="Car outline">
                    <a:extLst>
                      <a:ext uri="{FF2B5EF4-FFF2-40B4-BE49-F238E27FC236}">
                        <a16:creationId xmlns:a16="http://schemas.microsoft.com/office/drawing/2014/main" id="{D78C4CF2-939F-4C30-9319-37C57F045A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02720" y="12645136"/>
                    <a:ext cx="914400" cy="914400"/>
                  </a:xfrm>
                  <a:prstGeom prst="rect">
                    <a:avLst/>
                  </a:prstGeom>
                </p:spPr>
              </p:pic>
              <p:pic>
                <p:nvPicPr>
                  <p:cNvPr id="166" name="Graphic 165" descr="Car outline">
                    <a:extLst>
                      <a:ext uri="{FF2B5EF4-FFF2-40B4-BE49-F238E27FC236}">
                        <a16:creationId xmlns:a16="http://schemas.microsoft.com/office/drawing/2014/main" id="{73BF0CD2-81E0-477E-A047-7A07984E31A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83920" y="13102336"/>
                    <a:ext cx="914400" cy="914400"/>
                  </a:xfrm>
                  <a:prstGeom prst="rect">
                    <a:avLst/>
                  </a:prstGeom>
                </p:spPr>
              </p:pic>
              <p:pic>
                <p:nvPicPr>
                  <p:cNvPr id="167" name="Graphic 166" descr="Car outline">
                    <a:extLst>
                      <a:ext uri="{FF2B5EF4-FFF2-40B4-BE49-F238E27FC236}">
                        <a16:creationId xmlns:a16="http://schemas.microsoft.com/office/drawing/2014/main" id="{0F52EE81-02C8-48E8-85B8-A630E8FFCA9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93320" y="13102336"/>
                    <a:ext cx="914400" cy="914400"/>
                  </a:xfrm>
                  <a:prstGeom prst="rect">
                    <a:avLst/>
                  </a:prstGeom>
                </p:spPr>
              </p:pic>
              <p:pic>
                <p:nvPicPr>
                  <p:cNvPr id="168" name="Graphic 167" descr="Car outline">
                    <a:extLst>
                      <a:ext uri="{FF2B5EF4-FFF2-40B4-BE49-F238E27FC236}">
                        <a16:creationId xmlns:a16="http://schemas.microsoft.com/office/drawing/2014/main" id="{B14B9291-C94C-46E1-B775-2949AB8E30F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02720" y="13141802"/>
                    <a:ext cx="914400" cy="914400"/>
                  </a:xfrm>
                  <a:prstGeom prst="rect">
                    <a:avLst/>
                  </a:prstGeom>
                </p:spPr>
              </p:pic>
              <p:pic>
                <p:nvPicPr>
                  <p:cNvPr id="169" name="Graphic 168" descr="Car outline">
                    <a:extLst>
                      <a:ext uri="{FF2B5EF4-FFF2-40B4-BE49-F238E27FC236}">
                        <a16:creationId xmlns:a16="http://schemas.microsoft.com/office/drawing/2014/main" id="{9784C12F-14E1-4D13-AC5A-3F61068866E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83920" y="13669738"/>
                    <a:ext cx="914400" cy="914400"/>
                  </a:xfrm>
                  <a:prstGeom prst="rect">
                    <a:avLst/>
                  </a:prstGeom>
                </p:spPr>
              </p:pic>
              <p:pic>
                <p:nvPicPr>
                  <p:cNvPr id="170" name="Graphic 169" descr="Car outline">
                    <a:extLst>
                      <a:ext uri="{FF2B5EF4-FFF2-40B4-BE49-F238E27FC236}">
                        <a16:creationId xmlns:a16="http://schemas.microsoft.com/office/drawing/2014/main" id="{DB33885A-9561-45CA-9C45-EBB3DEF514F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93320" y="13669738"/>
                    <a:ext cx="914400" cy="914400"/>
                  </a:xfrm>
                  <a:prstGeom prst="rect">
                    <a:avLst/>
                  </a:prstGeom>
                </p:spPr>
              </p:pic>
              <p:pic>
                <p:nvPicPr>
                  <p:cNvPr id="171" name="Graphic 170" descr="Car outline">
                    <a:extLst>
                      <a:ext uri="{FF2B5EF4-FFF2-40B4-BE49-F238E27FC236}">
                        <a16:creationId xmlns:a16="http://schemas.microsoft.com/office/drawing/2014/main" id="{07722DD1-D37E-464D-9139-7FDF7D537C5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02720" y="13709204"/>
                    <a:ext cx="914400" cy="914400"/>
                  </a:xfrm>
                  <a:prstGeom prst="rect">
                    <a:avLst/>
                  </a:prstGeom>
                </p:spPr>
              </p:pic>
            </p:grpSp>
            <p:grpSp>
              <p:nvGrpSpPr>
                <p:cNvPr id="154" name="Group 153">
                  <a:extLst>
                    <a:ext uri="{FF2B5EF4-FFF2-40B4-BE49-F238E27FC236}">
                      <a16:creationId xmlns:a16="http://schemas.microsoft.com/office/drawing/2014/main" id="{F0230E0D-C158-47DA-866D-242EDF41C944}"/>
                    </a:ext>
                  </a:extLst>
                </p:cNvPr>
                <p:cNvGrpSpPr/>
                <p:nvPr/>
              </p:nvGrpSpPr>
              <p:grpSpPr>
                <a:xfrm>
                  <a:off x="13035870" y="14931199"/>
                  <a:ext cx="2895925" cy="2082144"/>
                  <a:chOff x="11602395" y="14871413"/>
                  <a:chExt cx="2895925" cy="2082144"/>
                </a:xfrm>
              </p:grpSpPr>
              <p:pic>
                <p:nvPicPr>
                  <p:cNvPr id="155" name="Graphic 154" descr="Electric car with solid fill">
                    <a:extLst>
                      <a:ext uri="{FF2B5EF4-FFF2-40B4-BE49-F238E27FC236}">
                        <a16:creationId xmlns:a16="http://schemas.microsoft.com/office/drawing/2014/main" id="{2B91D99E-5922-4082-9F4A-EFFB4A441F0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602395" y="15442913"/>
                    <a:ext cx="914400" cy="914400"/>
                  </a:xfrm>
                  <a:prstGeom prst="rect">
                    <a:avLst/>
                  </a:prstGeom>
                </p:spPr>
              </p:pic>
              <p:pic>
                <p:nvPicPr>
                  <p:cNvPr id="156" name="Graphic 155" descr="Electric car with solid fill">
                    <a:extLst>
                      <a:ext uri="{FF2B5EF4-FFF2-40B4-BE49-F238E27FC236}">
                        <a16:creationId xmlns:a16="http://schemas.microsoft.com/office/drawing/2014/main" id="{2D46FC34-E614-4400-A4BD-131C55BDC4C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632203" y="16039157"/>
                    <a:ext cx="914400" cy="914400"/>
                  </a:xfrm>
                  <a:prstGeom prst="rect">
                    <a:avLst/>
                  </a:prstGeom>
                </p:spPr>
              </p:pic>
              <p:pic>
                <p:nvPicPr>
                  <p:cNvPr id="157" name="Graphic 156" descr="Car outline">
                    <a:extLst>
                      <a:ext uri="{FF2B5EF4-FFF2-40B4-BE49-F238E27FC236}">
                        <a16:creationId xmlns:a16="http://schemas.microsoft.com/office/drawing/2014/main" id="{564BE009-2BC2-46B6-9FEB-A288EAFA79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583920" y="14871413"/>
                    <a:ext cx="914400" cy="914400"/>
                  </a:xfrm>
                  <a:prstGeom prst="rect">
                    <a:avLst/>
                  </a:prstGeom>
                </p:spPr>
              </p:pic>
              <p:pic>
                <p:nvPicPr>
                  <p:cNvPr id="158" name="Graphic 157" descr="Car outline">
                    <a:extLst>
                      <a:ext uri="{FF2B5EF4-FFF2-40B4-BE49-F238E27FC236}">
                        <a16:creationId xmlns:a16="http://schemas.microsoft.com/office/drawing/2014/main" id="{6F39A1B9-5FFA-4E5E-963A-B1CF1A8ED8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593320" y="14871413"/>
                    <a:ext cx="914400" cy="914400"/>
                  </a:xfrm>
                  <a:prstGeom prst="rect">
                    <a:avLst/>
                  </a:prstGeom>
                </p:spPr>
              </p:pic>
              <p:pic>
                <p:nvPicPr>
                  <p:cNvPr id="159" name="Graphic 158" descr="Car outline">
                    <a:extLst>
                      <a:ext uri="{FF2B5EF4-FFF2-40B4-BE49-F238E27FC236}">
                        <a16:creationId xmlns:a16="http://schemas.microsoft.com/office/drawing/2014/main" id="{E4616287-AA0A-46B8-9B36-5CB33E71941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602720" y="14910879"/>
                    <a:ext cx="914400" cy="914400"/>
                  </a:xfrm>
                  <a:prstGeom prst="rect">
                    <a:avLst/>
                  </a:prstGeom>
                </p:spPr>
              </p:pic>
              <p:pic>
                <p:nvPicPr>
                  <p:cNvPr id="161" name="Graphic 160" descr="Electric car with solid fill">
                    <a:extLst>
                      <a:ext uri="{FF2B5EF4-FFF2-40B4-BE49-F238E27FC236}">
                        <a16:creationId xmlns:a16="http://schemas.microsoft.com/office/drawing/2014/main" id="{97325F0D-41E4-4BC1-96B7-46C5AF09853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536338" y="16026788"/>
                    <a:ext cx="914400" cy="914400"/>
                  </a:xfrm>
                  <a:prstGeom prst="rect">
                    <a:avLst/>
                  </a:prstGeom>
                </p:spPr>
              </p:pic>
              <p:pic>
                <p:nvPicPr>
                  <p:cNvPr id="162" name="Graphic 161" descr="Electric car with solid fill">
                    <a:extLst>
                      <a:ext uri="{FF2B5EF4-FFF2-40B4-BE49-F238E27FC236}">
                        <a16:creationId xmlns:a16="http://schemas.microsoft.com/office/drawing/2014/main" id="{2129B495-427A-439A-BC19-738346A5886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602395" y="16016342"/>
                    <a:ext cx="914400" cy="914400"/>
                  </a:xfrm>
                  <a:prstGeom prst="rect">
                    <a:avLst/>
                  </a:prstGeom>
                </p:spPr>
              </p:pic>
              <p:pic>
                <p:nvPicPr>
                  <p:cNvPr id="163" name="Graphic 162" descr="Electric car with solid fill">
                    <a:extLst>
                      <a:ext uri="{FF2B5EF4-FFF2-40B4-BE49-F238E27FC236}">
                        <a16:creationId xmlns:a16="http://schemas.microsoft.com/office/drawing/2014/main" id="{4235FB9D-456C-42B3-AD78-34E19F8705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2632203" y="15442000"/>
                    <a:ext cx="914400" cy="914400"/>
                  </a:xfrm>
                  <a:prstGeom prst="rect">
                    <a:avLst/>
                  </a:prstGeom>
                </p:spPr>
              </p:pic>
              <p:pic>
                <p:nvPicPr>
                  <p:cNvPr id="164" name="Graphic 163" descr="Electric car with solid fill">
                    <a:extLst>
                      <a:ext uri="{FF2B5EF4-FFF2-40B4-BE49-F238E27FC236}">
                        <a16:creationId xmlns:a16="http://schemas.microsoft.com/office/drawing/2014/main" id="{3F38609E-59F8-4A71-9422-5B7BD36D911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536338" y="15442000"/>
                    <a:ext cx="914400" cy="914400"/>
                  </a:xfrm>
                  <a:prstGeom prst="rect">
                    <a:avLst/>
                  </a:prstGeom>
                </p:spPr>
              </p:pic>
            </p:grpSp>
          </p:grpSp>
        </p:grpSp>
        <p:sp>
          <p:nvSpPr>
            <p:cNvPr id="142" name="TextBox 141">
              <a:extLst>
                <a:ext uri="{FF2B5EF4-FFF2-40B4-BE49-F238E27FC236}">
                  <a16:creationId xmlns:a16="http://schemas.microsoft.com/office/drawing/2014/main" id="{149C5548-3C0F-4A96-9445-299D155E469D}"/>
                </a:ext>
              </a:extLst>
            </p:cNvPr>
            <p:cNvSpPr txBox="1"/>
            <p:nvPr/>
          </p:nvSpPr>
          <p:spPr>
            <a:xfrm>
              <a:off x="11285759" y="15414947"/>
              <a:ext cx="11410107" cy="523220"/>
            </a:xfrm>
            <a:prstGeom prst="rect">
              <a:avLst/>
            </a:prstGeom>
            <a:noFill/>
          </p:spPr>
          <p:txBody>
            <a:bodyPr wrap="square" rtlCol="0">
              <a:spAutoFit/>
            </a:bodyPr>
            <a:lstStyle/>
            <a:p>
              <a:r>
                <a:rPr lang="en-US" sz="2800" dirty="0"/>
                <a:t>											     (a)</a:t>
              </a:r>
              <a:endParaRPr lang="es-PY" sz="2800" dirty="0"/>
            </a:p>
          </p:txBody>
        </p:sp>
        <p:sp>
          <p:nvSpPr>
            <p:cNvPr id="143" name="TextBox 142">
              <a:extLst>
                <a:ext uri="{FF2B5EF4-FFF2-40B4-BE49-F238E27FC236}">
                  <a16:creationId xmlns:a16="http://schemas.microsoft.com/office/drawing/2014/main" id="{4F16DA6A-5FC4-45FC-9177-DE8400539B87}"/>
                </a:ext>
              </a:extLst>
            </p:cNvPr>
            <p:cNvSpPr txBox="1"/>
            <p:nvPr/>
          </p:nvSpPr>
          <p:spPr>
            <a:xfrm>
              <a:off x="11378816" y="17668256"/>
              <a:ext cx="11410107" cy="523220"/>
            </a:xfrm>
            <a:prstGeom prst="rect">
              <a:avLst/>
            </a:prstGeom>
            <a:noFill/>
          </p:spPr>
          <p:txBody>
            <a:bodyPr wrap="square" rtlCol="0">
              <a:spAutoFit/>
            </a:bodyPr>
            <a:lstStyle/>
            <a:p>
              <a:r>
                <a:rPr lang="en-US" sz="2800" dirty="0"/>
                <a:t>											     (b)</a:t>
              </a:r>
              <a:endParaRPr lang="es-PY" sz="2800" dirty="0"/>
            </a:p>
          </p:txBody>
        </p:sp>
      </p:grpSp>
      <p:cxnSp>
        <p:nvCxnSpPr>
          <p:cNvPr id="172" name="Straight Connector 171">
            <a:extLst>
              <a:ext uri="{FF2B5EF4-FFF2-40B4-BE49-F238E27FC236}">
                <a16:creationId xmlns:a16="http://schemas.microsoft.com/office/drawing/2014/main" id="{2CE52BFF-9C8E-4C73-9A88-98BC2141B5FA}"/>
              </a:ext>
            </a:extLst>
          </p:cNvPr>
          <p:cNvCxnSpPr>
            <a:cxnSpLocks/>
          </p:cNvCxnSpPr>
          <p:nvPr/>
        </p:nvCxnSpPr>
        <p:spPr>
          <a:xfrm>
            <a:off x="11258463" y="13668620"/>
            <a:ext cx="11288647" cy="0"/>
          </a:xfrm>
          <a:prstGeom prst="line">
            <a:avLst/>
          </a:prstGeom>
          <a:ln w="76200">
            <a:solidFill>
              <a:srgbClr val="B09F63"/>
            </a:solidFill>
            <a:tailEnd w="lg" len="lg"/>
          </a:ln>
        </p:spPr>
        <p:style>
          <a:lnRef idx="1">
            <a:schemeClr val="accent1"/>
          </a:lnRef>
          <a:fillRef idx="0">
            <a:schemeClr val="accent1"/>
          </a:fillRef>
          <a:effectRef idx="0">
            <a:schemeClr val="accent1"/>
          </a:effectRef>
          <a:fontRef idx="minor">
            <a:schemeClr val="tx1"/>
          </a:fontRef>
        </p:style>
      </p:cxnSp>
      <p:sp>
        <p:nvSpPr>
          <p:cNvPr id="173" name="TextBox 172">
            <a:extLst>
              <a:ext uri="{FF2B5EF4-FFF2-40B4-BE49-F238E27FC236}">
                <a16:creationId xmlns:a16="http://schemas.microsoft.com/office/drawing/2014/main" id="{FCE5C0C0-72E4-48A6-A713-47345C259840}"/>
              </a:ext>
            </a:extLst>
          </p:cNvPr>
          <p:cNvSpPr txBox="1"/>
          <p:nvPr/>
        </p:nvSpPr>
        <p:spPr>
          <a:xfrm>
            <a:off x="11285759" y="18526558"/>
            <a:ext cx="11410107" cy="1815882"/>
          </a:xfrm>
          <a:prstGeom prst="rect">
            <a:avLst/>
          </a:prstGeom>
          <a:noFill/>
        </p:spPr>
        <p:txBody>
          <a:bodyPr wrap="square" rtlCol="0">
            <a:spAutoFit/>
          </a:bodyPr>
          <a:lstStyle/>
          <a:p>
            <a:pPr algn="just"/>
            <a:r>
              <a:rPr lang="en-US" sz="2800" b="1" dirty="0"/>
              <a:t>Figure 2. </a:t>
            </a:r>
            <a:r>
              <a:rPr lang="en-US" sz="2800" dirty="0"/>
              <a:t>When only gasoline cars are assumed (a), evacuation plans only need to consider the transportation network dynamics. When a large fraction of the vehicles are electric (b) the electric </a:t>
            </a:r>
            <a:r>
              <a:rPr lang="en-US" sz="2800"/>
              <a:t>network needs </a:t>
            </a:r>
            <a:r>
              <a:rPr lang="en-US" sz="2800" dirty="0"/>
              <a:t>to be considered to avoid an overload of the grid and stranded evacuees.</a:t>
            </a:r>
            <a:endParaRPr lang="es-PY" sz="2800" b="1" dirty="0"/>
          </a:p>
        </p:txBody>
      </p:sp>
      <p:cxnSp>
        <p:nvCxnSpPr>
          <p:cNvPr id="174" name="Straight Connector 173">
            <a:extLst>
              <a:ext uri="{FF2B5EF4-FFF2-40B4-BE49-F238E27FC236}">
                <a16:creationId xmlns:a16="http://schemas.microsoft.com/office/drawing/2014/main" id="{3B5963CA-A490-46A0-A199-B1E6FB69BA0C}"/>
              </a:ext>
            </a:extLst>
          </p:cNvPr>
          <p:cNvCxnSpPr>
            <a:cxnSpLocks/>
          </p:cNvCxnSpPr>
          <p:nvPr/>
        </p:nvCxnSpPr>
        <p:spPr>
          <a:xfrm>
            <a:off x="11258462" y="20617092"/>
            <a:ext cx="11288647" cy="0"/>
          </a:xfrm>
          <a:prstGeom prst="line">
            <a:avLst/>
          </a:prstGeom>
          <a:ln w="76200">
            <a:solidFill>
              <a:srgbClr val="B09F63"/>
            </a:solidFill>
            <a:tailEnd w="lg" len="lg"/>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E7DBCD01-269D-42B5-B49A-981905E035C5}"/>
              </a:ext>
            </a:extLst>
          </p:cNvPr>
          <p:cNvGrpSpPr/>
          <p:nvPr/>
        </p:nvGrpSpPr>
        <p:grpSpPr>
          <a:xfrm>
            <a:off x="11639261" y="33176188"/>
            <a:ext cx="4113393" cy="2550304"/>
            <a:chOff x="11428097" y="30724976"/>
            <a:chExt cx="4113393" cy="2550304"/>
          </a:xfrm>
        </p:grpSpPr>
        <p:pic>
          <p:nvPicPr>
            <p:cNvPr id="176" name="Picture 36" descr="North Carolina - Wikipedia">
              <a:extLst>
                <a:ext uri="{FF2B5EF4-FFF2-40B4-BE49-F238E27FC236}">
                  <a16:creationId xmlns:a16="http://schemas.microsoft.com/office/drawing/2014/main" id="{3F92ECBD-D94B-45A4-8BBF-9AF6D2FF278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428097" y="30724976"/>
              <a:ext cx="4113393" cy="2550304"/>
            </a:xfrm>
            <a:prstGeom prst="rect">
              <a:avLst/>
            </a:prstGeom>
            <a:noFill/>
            <a:extLst>
              <a:ext uri="{909E8E84-426E-40DD-AFC4-6F175D3DCCD1}">
                <a14:hiddenFill xmlns:a14="http://schemas.microsoft.com/office/drawing/2010/main">
                  <a:solidFill>
                    <a:srgbClr val="FFFFFF"/>
                  </a:solidFill>
                </a14:hiddenFill>
              </a:ext>
            </a:extLst>
          </p:spPr>
        </p:pic>
        <p:pic>
          <p:nvPicPr>
            <p:cNvPr id="177" name="Graphic 176" descr="Marker with solid fill">
              <a:extLst>
                <a:ext uri="{FF2B5EF4-FFF2-40B4-BE49-F238E27FC236}">
                  <a16:creationId xmlns:a16="http://schemas.microsoft.com/office/drawing/2014/main" id="{79B11DBA-3E32-4236-952F-66BC3F62C4E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4538685" y="31931882"/>
              <a:ext cx="251362" cy="251362"/>
            </a:xfrm>
            <a:prstGeom prst="rect">
              <a:avLst/>
            </a:prstGeom>
          </p:spPr>
        </p:pic>
      </p:grpSp>
      <p:cxnSp>
        <p:nvCxnSpPr>
          <p:cNvPr id="179" name="Straight Connector 178">
            <a:extLst>
              <a:ext uri="{FF2B5EF4-FFF2-40B4-BE49-F238E27FC236}">
                <a16:creationId xmlns:a16="http://schemas.microsoft.com/office/drawing/2014/main" id="{E3B21832-46E0-4584-B8C5-E75571571E92}"/>
              </a:ext>
            </a:extLst>
          </p:cNvPr>
          <p:cNvCxnSpPr>
            <a:cxnSpLocks/>
          </p:cNvCxnSpPr>
          <p:nvPr/>
        </p:nvCxnSpPr>
        <p:spPr>
          <a:xfrm flipV="1">
            <a:off x="14875530" y="32077206"/>
            <a:ext cx="3084380" cy="2435423"/>
          </a:xfrm>
          <a:prstGeom prst="line">
            <a:avLst/>
          </a:prstGeom>
        </p:spPr>
        <p:style>
          <a:lnRef idx="1">
            <a:schemeClr val="dk1"/>
          </a:lnRef>
          <a:fillRef idx="0">
            <a:schemeClr val="dk1"/>
          </a:fillRef>
          <a:effectRef idx="0">
            <a:schemeClr val="dk1"/>
          </a:effectRef>
          <a:fontRef idx="minor">
            <a:schemeClr val="tx1"/>
          </a:fontRef>
        </p:style>
      </p:cxnSp>
      <p:cxnSp>
        <p:nvCxnSpPr>
          <p:cNvPr id="180" name="Straight Connector 179">
            <a:extLst>
              <a:ext uri="{FF2B5EF4-FFF2-40B4-BE49-F238E27FC236}">
                <a16:creationId xmlns:a16="http://schemas.microsoft.com/office/drawing/2014/main" id="{62836283-B962-4E44-9025-F49C51F0F9C8}"/>
              </a:ext>
            </a:extLst>
          </p:cNvPr>
          <p:cNvCxnSpPr>
            <a:cxnSpLocks/>
          </p:cNvCxnSpPr>
          <p:nvPr/>
        </p:nvCxnSpPr>
        <p:spPr>
          <a:xfrm>
            <a:off x="14871083" y="34688203"/>
            <a:ext cx="2711064" cy="1627384"/>
          </a:xfrm>
          <a:prstGeom prst="line">
            <a:avLst/>
          </a:prstGeom>
        </p:spPr>
        <p:style>
          <a:lnRef idx="1">
            <a:schemeClr val="dk1"/>
          </a:lnRef>
          <a:fillRef idx="0">
            <a:schemeClr val="dk1"/>
          </a:fillRef>
          <a:effectRef idx="0">
            <a:schemeClr val="dk1"/>
          </a:effectRef>
          <a:fontRef idx="minor">
            <a:schemeClr val="tx1"/>
          </a:fontRef>
        </p:style>
      </p:cxnSp>
      <p:pic>
        <p:nvPicPr>
          <p:cNvPr id="181" name="Picture 180">
            <a:extLst>
              <a:ext uri="{FF2B5EF4-FFF2-40B4-BE49-F238E27FC236}">
                <a16:creationId xmlns:a16="http://schemas.microsoft.com/office/drawing/2014/main" id="{D216AF4B-D8C1-4C86-865B-4E13FE1D6C33}"/>
              </a:ext>
            </a:extLst>
          </p:cNvPr>
          <p:cNvPicPr>
            <a:picLocks noChangeAspect="1"/>
          </p:cNvPicPr>
          <p:nvPr/>
        </p:nvPicPr>
        <p:blipFill>
          <a:blip r:embed="rId20"/>
          <a:stretch>
            <a:fillRect/>
          </a:stretch>
        </p:blipFill>
        <p:spPr>
          <a:xfrm>
            <a:off x="16490365" y="31786484"/>
            <a:ext cx="5623083" cy="5106345"/>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sp>
        <p:nvSpPr>
          <p:cNvPr id="182" name="TextBox 181">
            <a:extLst>
              <a:ext uri="{FF2B5EF4-FFF2-40B4-BE49-F238E27FC236}">
                <a16:creationId xmlns:a16="http://schemas.microsoft.com/office/drawing/2014/main" id="{B1B55559-74D0-4CA8-9517-0B87BF7851D8}"/>
              </a:ext>
            </a:extLst>
          </p:cNvPr>
          <p:cNvSpPr txBox="1"/>
          <p:nvPr/>
        </p:nvSpPr>
        <p:spPr>
          <a:xfrm>
            <a:off x="11248634" y="37295494"/>
            <a:ext cx="11447232" cy="3108543"/>
          </a:xfrm>
          <a:prstGeom prst="rect">
            <a:avLst/>
          </a:prstGeom>
          <a:noFill/>
        </p:spPr>
        <p:txBody>
          <a:bodyPr wrap="square" rtlCol="0">
            <a:spAutoFit/>
          </a:bodyPr>
          <a:lstStyle/>
          <a:p>
            <a:pPr algn="just"/>
            <a:r>
              <a:rPr lang="en-US" sz="2800" b="1" dirty="0"/>
              <a:t>Figure 5. </a:t>
            </a:r>
            <a:r>
              <a:rPr lang="en-US" sz="2800" dirty="0"/>
              <a:t>NREL’s Synthetic Models for Advanced, Realistic Testing: Distributions System and Scenarios (SMART-DS) [4] offered high quality, “realistic but not real” data sets from San Francisco, CA, Santa Fe, NM, and Greensboro, NC. Greensboro was selected as the test case for this project because of its medium size and several possible evacuation routes. Also, by artificially limiting the evacuation routes of this inland city, different types of geographic characteristics (e.g., costal cities) can be simulated. </a:t>
            </a:r>
          </a:p>
        </p:txBody>
      </p:sp>
      <p:pic>
        <p:nvPicPr>
          <p:cNvPr id="183" name="cpg - max vehicles visualization">
            <a:hlinkClick r:id="" action="ppaction://media"/>
            <a:extLst>
              <a:ext uri="{FF2B5EF4-FFF2-40B4-BE49-F238E27FC236}">
                <a16:creationId xmlns:a16="http://schemas.microsoft.com/office/drawing/2014/main" id="{378D7C98-1397-4B9C-8312-CE502074BACB}"/>
              </a:ext>
            </a:extLst>
          </p:cNvPr>
          <p:cNvPicPr>
            <a:picLocks noChangeAspect="1"/>
          </p:cNvPicPr>
          <p:nvPr>
            <a:videoFile r:link="rId2"/>
            <p:extLst>
              <p:ext uri="{DAA4B4D4-6D71-4841-9C94-3DE7FCFB9230}">
                <p14:media xmlns:p14="http://schemas.microsoft.com/office/powerpoint/2010/main" r:embed="rId1"/>
              </p:ext>
            </p:extLst>
          </p:nvPr>
        </p:nvPicPr>
        <p:blipFill>
          <a:blip r:embed="rId21"/>
          <a:stretch>
            <a:fillRect/>
          </a:stretch>
        </p:blipFill>
        <p:spPr>
          <a:xfrm>
            <a:off x="14363420" y="21093933"/>
            <a:ext cx="8000241" cy="3867563"/>
          </a:xfrm>
          <a:prstGeom prst="snip2DiagRect">
            <a:avLst>
              <a:gd name="adj1" fmla="val 0"/>
              <a:gd name="adj2" fmla="val 6620"/>
            </a:avLst>
          </a:prstGeom>
          <a:ln w="31750" cap="flat">
            <a:gradFill>
              <a:gsLst>
                <a:gs pos="0">
                  <a:srgbClr val="7F7F7F"/>
                </a:gs>
                <a:gs pos="100000">
                  <a:srgbClr val="F2F2F2"/>
                </a:gs>
              </a:gsLst>
              <a:lin ang="2700000" scaled="1"/>
            </a:gradFill>
          </a:ln>
          <a:effectLst>
            <a:glow rad="101600">
              <a:srgbClr val="969696">
                <a:alpha val="40000"/>
              </a:srgbClr>
            </a:glow>
          </a:effectLst>
          <a:scene3d>
            <a:camera prst="orthographicFront"/>
            <a:lightRig rig="twoPt" dir="t"/>
          </a:scene3d>
          <a:sp3d contourW="25400">
            <a:contourClr>
              <a:srgbClr val="262626"/>
            </a:contourClr>
          </a:sp3d>
        </p:spPr>
      </p:pic>
      <p:grpSp>
        <p:nvGrpSpPr>
          <p:cNvPr id="184" name="Group 183">
            <a:extLst>
              <a:ext uri="{FF2B5EF4-FFF2-40B4-BE49-F238E27FC236}">
                <a16:creationId xmlns:a16="http://schemas.microsoft.com/office/drawing/2014/main" id="{D81655AE-B0C1-485D-9D69-6F7E10D36D85}"/>
              </a:ext>
            </a:extLst>
          </p:cNvPr>
          <p:cNvGrpSpPr/>
          <p:nvPr/>
        </p:nvGrpSpPr>
        <p:grpSpPr>
          <a:xfrm>
            <a:off x="11446628" y="20852862"/>
            <a:ext cx="1329537" cy="1300482"/>
            <a:chOff x="13671674" y="25527000"/>
            <a:chExt cx="1825561" cy="1745993"/>
          </a:xfrm>
        </p:grpSpPr>
        <p:sp>
          <p:nvSpPr>
            <p:cNvPr id="185" name="Oval 184">
              <a:extLst>
                <a:ext uri="{FF2B5EF4-FFF2-40B4-BE49-F238E27FC236}">
                  <a16:creationId xmlns:a16="http://schemas.microsoft.com/office/drawing/2014/main" id="{BE46CE5A-1C9E-43BD-AD54-E2460F285D77}"/>
                </a:ext>
              </a:extLst>
            </p:cNvPr>
            <p:cNvSpPr/>
            <p:nvPr/>
          </p:nvSpPr>
          <p:spPr>
            <a:xfrm>
              <a:off x="13671674" y="25527000"/>
              <a:ext cx="1825561" cy="17459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6" name="Graphic 185" descr="Electric Tower with solid fill">
              <a:extLst>
                <a:ext uri="{FF2B5EF4-FFF2-40B4-BE49-F238E27FC236}">
                  <a16:creationId xmlns:a16="http://schemas.microsoft.com/office/drawing/2014/main" id="{AFBC67BF-9C54-4BD3-AE36-8F920B51537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3959464" y="25718967"/>
              <a:ext cx="1310687" cy="1310687"/>
            </a:xfrm>
            <a:prstGeom prst="rect">
              <a:avLst/>
            </a:prstGeom>
          </p:spPr>
        </p:pic>
      </p:grpSp>
      <p:grpSp>
        <p:nvGrpSpPr>
          <p:cNvPr id="187" name="Group 186">
            <a:extLst>
              <a:ext uri="{FF2B5EF4-FFF2-40B4-BE49-F238E27FC236}">
                <a16:creationId xmlns:a16="http://schemas.microsoft.com/office/drawing/2014/main" id="{79B775B2-7E00-422B-92E2-6447BF5B890E}"/>
              </a:ext>
            </a:extLst>
          </p:cNvPr>
          <p:cNvGrpSpPr/>
          <p:nvPr/>
        </p:nvGrpSpPr>
        <p:grpSpPr>
          <a:xfrm>
            <a:off x="11446628" y="22302405"/>
            <a:ext cx="1313855" cy="1270339"/>
            <a:chOff x="16172392" y="25527000"/>
            <a:chExt cx="1825561" cy="1745993"/>
          </a:xfrm>
        </p:grpSpPr>
        <p:pic>
          <p:nvPicPr>
            <p:cNvPr id="188" name="Graphic 187" descr="Traffic light with solid fill">
              <a:extLst>
                <a:ext uri="{FF2B5EF4-FFF2-40B4-BE49-F238E27FC236}">
                  <a16:creationId xmlns:a16="http://schemas.microsoft.com/office/drawing/2014/main" id="{ADBCBEA5-DE00-4CB6-9B99-8CFA7E3FB2D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6459200" y="25718967"/>
              <a:ext cx="1310687" cy="1310687"/>
            </a:xfrm>
            <a:prstGeom prst="rect">
              <a:avLst/>
            </a:prstGeom>
          </p:spPr>
        </p:pic>
        <p:sp>
          <p:nvSpPr>
            <p:cNvPr id="198" name="Oval 197">
              <a:extLst>
                <a:ext uri="{FF2B5EF4-FFF2-40B4-BE49-F238E27FC236}">
                  <a16:creationId xmlns:a16="http://schemas.microsoft.com/office/drawing/2014/main" id="{A523E8ED-48A4-4796-B0F9-BDF816CEE2E1}"/>
                </a:ext>
              </a:extLst>
            </p:cNvPr>
            <p:cNvSpPr/>
            <p:nvPr/>
          </p:nvSpPr>
          <p:spPr>
            <a:xfrm>
              <a:off x="16172392" y="25527000"/>
              <a:ext cx="1825561" cy="17459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9" name="Group 198">
            <a:extLst>
              <a:ext uri="{FF2B5EF4-FFF2-40B4-BE49-F238E27FC236}">
                <a16:creationId xmlns:a16="http://schemas.microsoft.com/office/drawing/2014/main" id="{B1AE58A9-ED0B-4F0B-97DD-57EB39EF65F7}"/>
              </a:ext>
            </a:extLst>
          </p:cNvPr>
          <p:cNvGrpSpPr/>
          <p:nvPr/>
        </p:nvGrpSpPr>
        <p:grpSpPr>
          <a:xfrm>
            <a:off x="11460049" y="23689596"/>
            <a:ext cx="1346905" cy="1260546"/>
            <a:chOff x="18648550" y="25527000"/>
            <a:chExt cx="1825561" cy="1745993"/>
          </a:xfrm>
        </p:grpSpPr>
        <p:pic>
          <p:nvPicPr>
            <p:cNvPr id="200" name="Graphic 199" descr="Computer with solid fill">
              <a:extLst>
                <a:ext uri="{FF2B5EF4-FFF2-40B4-BE49-F238E27FC236}">
                  <a16:creationId xmlns:a16="http://schemas.microsoft.com/office/drawing/2014/main" id="{8CF70881-020D-4126-A805-3075ED9FD2A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8958936" y="25718968"/>
              <a:ext cx="1310687" cy="1310687"/>
            </a:xfrm>
            <a:prstGeom prst="rect">
              <a:avLst/>
            </a:prstGeom>
          </p:spPr>
        </p:pic>
        <p:sp>
          <p:nvSpPr>
            <p:cNvPr id="201" name="Oval 200">
              <a:extLst>
                <a:ext uri="{FF2B5EF4-FFF2-40B4-BE49-F238E27FC236}">
                  <a16:creationId xmlns:a16="http://schemas.microsoft.com/office/drawing/2014/main" id="{36627B2E-415F-4DD1-B6D9-5213E70FDDE1}"/>
                </a:ext>
              </a:extLst>
            </p:cNvPr>
            <p:cNvSpPr/>
            <p:nvPr/>
          </p:nvSpPr>
          <p:spPr>
            <a:xfrm>
              <a:off x="18648550" y="25527000"/>
              <a:ext cx="1825561" cy="174599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2" name="Arrow: Right 201">
            <a:extLst>
              <a:ext uri="{FF2B5EF4-FFF2-40B4-BE49-F238E27FC236}">
                <a16:creationId xmlns:a16="http://schemas.microsoft.com/office/drawing/2014/main" id="{03556B9B-80A3-445B-9E87-A6E350B42B00}"/>
              </a:ext>
            </a:extLst>
          </p:cNvPr>
          <p:cNvSpPr/>
          <p:nvPr/>
        </p:nvSpPr>
        <p:spPr>
          <a:xfrm>
            <a:off x="12974921" y="21275984"/>
            <a:ext cx="1186683" cy="464532"/>
          </a:xfrm>
          <a:prstGeom prst="rightArrow">
            <a:avLst>
              <a:gd name="adj1" fmla="val 50000"/>
              <a:gd name="adj2" fmla="val 541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Arrow: Right 202">
            <a:extLst>
              <a:ext uri="{FF2B5EF4-FFF2-40B4-BE49-F238E27FC236}">
                <a16:creationId xmlns:a16="http://schemas.microsoft.com/office/drawing/2014/main" id="{104FF07C-0D35-42B6-95E0-78AA3670965E}"/>
              </a:ext>
            </a:extLst>
          </p:cNvPr>
          <p:cNvSpPr/>
          <p:nvPr/>
        </p:nvSpPr>
        <p:spPr>
          <a:xfrm>
            <a:off x="12943214" y="22686620"/>
            <a:ext cx="1186683" cy="464532"/>
          </a:xfrm>
          <a:prstGeom prst="rightArrow">
            <a:avLst>
              <a:gd name="adj1" fmla="val 50000"/>
              <a:gd name="adj2" fmla="val 541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Arrow: Right 203">
            <a:extLst>
              <a:ext uri="{FF2B5EF4-FFF2-40B4-BE49-F238E27FC236}">
                <a16:creationId xmlns:a16="http://schemas.microsoft.com/office/drawing/2014/main" id="{B409A669-943C-4997-9433-BD0453F17F23}"/>
              </a:ext>
            </a:extLst>
          </p:cNvPr>
          <p:cNvSpPr/>
          <p:nvPr/>
        </p:nvSpPr>
        <p:spPr>
          <a:xfrm>
            <a:off x="12974921" y="24093653"/>
            <a:ext cx="1186683" cy="464532"/>
          </a:xfrm>
          <a:prstGeom prst="rightArrow">
            <a:avLst>
              <a:gd name="adj1" fmla="val 50000"/>
              <a:gd name="adj2" fmla="val 5410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 name="Picture 6" descr="Image preview">
            <a:extLst>
              <a:ext uri="{FF2B5EF4-FFF2-40B4-BE49-F238E27FC236}">
                <a16:creationId xmlns:a16="http://schemas.microsoft.com/office/drawing/2014/main" id="{89A9CA82-A1C9-4923-8246-FD72550F71C7}"/>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10611" t="6481" r="11060" b="5168"/>
          <a:stretch/>
        </p:blipFill>
        <p:spPr bwMode="auto">
          <a:xfrm>
            <a:off x="1836194" y="9650504"/>
            <a:ext cx="7345882" cy="4554894"/>
          </a:xfrm>
          <a:prstGeom prst="rect">
            <a:avLst/>
          </a:prstGeom>
          <a:noFill/>
          <a:extLst>
            <a:ext uri="{909E8E84-426E-40DD-AFC4-6F175D3DCCD1}">
              <a14:hiddenFill xmlns:a14="http://schemas.microsoft.com/office/drawing/2010/main">
                <a:solidFill>
                  <a:srgbClr val="FFFFFF"/>
                </a:solidFill>
              </a14:hiddenFill>
            </a:ext>
          </a:extLst>
        </p:spPr>
      </p:pic>
      <p:sp>
        <p:nvSpPr>
          <p:cNvPr id="207" name="TextBox 206">
            <a:extLst>
              <a:ext uri="{FF2B5EF4-FFF2-40B4-BE49-F238E27FC236}">
                <a16:creationId xmlns:a16="http://schemas.microsoft.com/office/drawing/2014/main" id="{CCE882A3-EE45-450D-B50C-273EB52B5BEE}"/>
              </a:ext>
            </a:extLst>
          </p:cNvPr>
          <p:cNvSpPr txBox="1"/>
          <p:nvPr/>
        </p:nvSpPr>
        <p:spPr>
          <a:xfrm>
            <a:off x="663006" y="14238611"/>
            <a:ext cx="9482794" cy="954107"/>
          </a:xfrm>
          <a:prstGeom prst="rect">
            <a:avLst/>
          </a:prstGeom>
          <a:noFill/>
        </p:spPr>
        <p:txBody>
          <a:bodyPr wrap="square" rtlCol="0">
            <a:spAutoFit/>
          </a:bodyPr>
          <a:lstStyle/>
          <a:p>
            <a:pPr algn="just"/>
            <a:r>
              <a:rPr lang="en-US" sz="2800" b="1" dirty="0"/>
              <a:t>Figure 3. </a:t>
            </a:r>
            <a:r>
              <a:rPr lang="en-US" sz="2800" dirty="0"/>
              <a:t>Illustration of Greensboro’s Urban/Suburban distribution network.</a:t>
            </a:r>
            <a:endParaRPr lang="es-PY" sz="2800" b="1" dirty="0"/>
          </a:p>
        </p:txBody>
      </p:sp>
      <p:cxnSp>
        <p:nvCxnSpPr>
          <p:cNvPr id="208" name="Straight Connector 207">
            <a:extLst>
              <a:ext uri="{FF2B5EF4-FFF2-40B4-BE49-F238E27FC236}">
                <a16:creationId xmlns:a16="http://schemas.microsoft.com/office/drawing/2014/main" id="{D478E4C3-CFE7-4301-9E06-45C16BAEE71A}"/>
              </a:ext>
            </a:extLst>
          </p:cNvPr>
          <p:cNvCxnSpPr>
            <a:cxnSpLocks/>
          </p:cNvCxnSpPr>
          <p:nvPr/>
        </p:nvCxnSpPr>
        <p:spPr>
          <a:xfrm>
            <a:off x="663006" y="15362152"/>
            <a:ext cx="9482794" cy="0"/>
          </a:xfrm>
          <a:prstGeom prst="line">
            <a:avLst/>
          </a:prstGeom>
          <a:ln w="76200">
            <a:solidFill>
              <a:srgbClr val="B09F63"/>
            </a:solidFill>
            <a:tailEnd w="lg" len="lg"/>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6932DA56-197E-4E5A-B331-CDAD2DA89290}"/>
              </a:ext>
            </a:extLst>
          </p:cNvPr>
          <p:cNvSpPr/>
          <p:nvPr/>
        </p:nvSpPr>
        <p:spPr>
          <a:xfrm>
            <a:off x="547107" y="15405600"/>
            <a:ext cx="9696921" cy="3539430"/>
          </a:xfrm>
          <a:prstGeom prst="rect">
            <a:avLst/>
          </a:prstGeom>
        </p:spPr>
        <p:txBody>
          <a:bodyPr wrap="square">
            <a:spAutoFit/>
          </a:bodyPr>
          <a:lstStyle/>
          <a:p>
            <a:pPr algn="just"/>
            <a:r>
              <a:rPr lang="en-US" sz="2800" dirty="0"/>
              <a:t> Using LANL’s </a:t>
            </a:r>
            <a:r>
              <a:rPr lang="en-US" sz="2800" b="1" dirty="0"/>
              <a:t>PowerModelsDistribution</a:t>
            </a:r>
            <a:r>
              <a:rPr lang="en-US" sz="2800" dirty="0"/>
              <a:t> [1]: </a:t>
            </a:r>
          </a:p>
          <a:p>
            <a:pPr algn="just"/>
            <a:endParaRPr lang="en-US" sz="2800" dirty="0"/>
          </a:p>
          <a:p>
            <a:pPr marL="685800" indent="-685800" algn="just">
              <a:buFont typeface="Arial" panose="020B0604020202020204" pitchFamily="34" charset="0"/>
              <a:buChar char="•"/>
            </a:pPr>
            <a:r>
              <a:rPr lang="en-US" sz="2800" dirty="0"/>
              <a:t>Run </a:t>
            </a:r>
            <a:r>
              <a:rPr lang="en-US" sz="2800" b="1" dirty="0"/>
              <a:t>power flow calculations </a:t>
            </a:r>
            <a:r>
              <a:rPr lang="en-US" sz="2800" dirty="0"/>
              <a:t>on distribution feeders to determine if  adding different amounts of EVs overload any part of the grid </a:t>
            </a:r>
          </a:p>
          <a:p>
            <a:pPr marL="685800" indent="-685800" algn="just">
              <a:buFont typeface="Arial" panose="020B0604020202020204" pitchFamily="34" charset="0"/>
              <a:buChar char="•"/>
            </a:pPr>
            <a:r>
              <a:rPr lang="en-US" sz="2800" dirty="0"/>
              <a:t>Run </a:t>
            </a:r>
            <a:r>
              <a:rPr lang="en-US" sz="2800" b="1" dirty="0"/>
              <a:t>optimization problems </a:t>
            </a:r>
            <a:r>
              <a:rPr lang="en-US" sz="2800" dirty="0"/>
              <a:t>to determine the </a:t>
            </a:r>
            <a:r>
              <a:rPr lang="en-US" sz="2800" b="1" dirty="0"/>
              <a:t>largest percentage of vehicles</a:t>
            </a:r>
            <a:r>
              <a:rPr lang="en-US" sz="2800" dirty="0"/>
              <a:t> that can be electric, and the </a:t>
            </a:r>
            <a:r>
              <a:rPr lang="en-US" sz="2800" b="1" dirty="0"/>
              <a:t>best charging strategy</a:t>
            </a:r>
            <a:r>
              <a:rPr lang="en-US" sz="2800" dirty="0"/>
              <a:t> during an evacuation.</a:t>
            </a:r>
          </a:p>
        </p:txBody>
      </p:sp>
      <p:cxnSp>
        <p:nvCxnSpPr>
          <p:cNvPr id="210" name="Straight Connector 209">
            <a:extLst>
              <a:ext uri="{FF2B5EF4-FFF2-40B4-BE49-F238E27FC236}">
                <a16:creationId xmlns:a16="http://schemas.microsoft.com/office/drawing/2014/main" id="{92FC1720-F12F-4BB5-8D08-10B29AAA9D1D}"/>
              </a:ext>
            </a:extLst>
          </p:cNvPr>
          <p:cNvCxnSpPr>
            <a:cxnSpLocks/>
          </p:cNvCxnSpPr>
          <p:nvPr/>
        </p:nvCxnSpPr>
        <p:spPr>
          <a:xfrm>
            <a:off x="649652" y="18996046"/>
            <a:ext cx="9482794" cy="0"/>
          </a:xfrm>
          <a:prstGeom prst="line">
            <a:avLst/>
          </a:prstGeom>
          <a:ln w="76200">
            <a:solidFill>
              <a:srgbClr val="B09F63"/>
            </a:solidFill>
            <a:tailEnd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B7B961AD-853B-4C4E-92F8-E6C00330AF66}"/>
                  </a:ext>
                </a:extLst>
              </p:cNvPr>
              <p:cNvSpPr txBox="1"/>
              <p:nvPr/>
            </p:nvSpPr>
            <p:spPr>
              <a:xfrm>
                <a:off x="181566" y="19047063"/>
                <a:ext cx="7463976" cy="5332294"/>
              </a:xfrm>
              <a:prstGeom prst="rect">
                <a:avLst/>
              </a:prstGeom>
              <a:noFill/>
            </p:spPr>
            <p:txBody>
              <a:bodyPr wrap="square">
                <a:spAutoFit/>
              </a:bodyPr>
              <a:lstStyle/>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𝑀𝑎𝑥</m:t>
                      </m:r>
                      <m:r>
                        <a:rPr lang="en-US" sz="2000" i="1" smtClean="0">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000" i="1">
                              <a:effectLst/>
                              <a:latin typeface="Cambria Math" panose="02040503050406030204" pitchFamily="18" charset="0"/>
                              <a:ea typeface="Calibri" panose="020F0502020204030204" pitchFamily="34" charset="0"/>
                              <a:cs typeface="Times New Roman" panose="02020603050405020304" pitchFamily="18" charset="0"/>
                            </a:rPr>
                            <m:t>𝐵</m:t>
                          </m:r>
                        </m:sup>
                        <m:e>
                          <m:r>
                            <a:rPr lang="en-US" sz="2000" i="1">
                              <a:effectLst/>
                              <a:latin typeface="Cambria Math" panose="02040503050406030204" pitchFamily="18" charset="0"/>
                              <a:ea typeface="Calibri" panose="020F0502020204030204" pitchFamily="34" charset="0"/>
                              <a:cs typeface="Times New Roman" panose="02020603050405020304" pitchFamily="18" charset="0"/>
                            </a:rPr>
                            <m:t>𝑤</m:t>
                          </m:r>
                          <m:nary>
                            <m:naryPr>
                              <m:chr m:val="∑"/>
                              <m:limLoc m:val="undOv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𝑝</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𝑃</m:t>
                              </m:r>
                            </m:sup>
                            <m:e>
                              <m:nary>
                                <m:naryPr>
                                  <m:chr m:val="∑"/>
                                  <m:limLoc m:val="undOv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000" i="1">
                                      <a:effectLst/>
                                      <a:latin typeface="Cambria Math" panose="02040503050406030204" pitchFamily="18" charset="0"/>
                                      <a:ea typeface="Calibri" panose="020F0502020204030204" pitchFamily="34" charset="0"/>
                                      <a:cs typeface="Times New Roman" panose="02020603050405020304" pitchFamily="18" charset="0"/>
                                    </a:rPr>
                                    <m:t>1000</m:t>
                                  </m:r>
                                </m:sup>
                                <m:e>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𝑏</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𝑝𝑖</m:t>
                                      </m:r>
                                    </m:sub>
                                  </m:sSub>
                                </m:e>
                              </m:nary>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𝑈</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𝑗</m:t>
                                  </m:r>
                                </m:sub>
                              </m:sSub>
                            </m:e>
                          </m:nary>
                        </m:e>
                      </m:nary>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𝑝𝑗</m:t>
                          </m:r>
                        </m:sub>
                      </m:sSub>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Calibri" panose="020F0502020204030204" pitchFamily="34" charset="0"/>
                          <a:cs typeface="Times New Roman" panose="02020603050405020304" pitchFamily="18" charset="0"/>
                        </a:rPr>
                        <m:t>𝑆𝑡</m:t>
                      </m:r>
                      <m:r>
                        <a:rPr lang="en-US" sz="2000" i="1">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nary>
                        <m:naryPr>
                          <m:chr m:val="∑"/>
                          <m:limLoc m:val="undOv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sub>
                        <m:sup>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1000</m:t>
                          </m:r>
                        </m:sup>
                        <m:e>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sub>
                          </m:sSub>
                        </m:e>
                      </m:nary>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𝐵𝑖𝑛𝑎𝑟𝑦</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𝑓𝑜𝑟</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=1,….,1000</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𝐿</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𝑙</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𝐿𝑒𝑣</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𝑓𝑜𝑟</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=1,….,</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𝐵</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𝐿𝑒𝑣</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𝑤</m:t>
                      </m:r>
                      <m:nary>
                        <m:naryPr>
                          <m:chr m:val="∑"/>
                          <m:limLoc m:val="undOv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𝑝</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000" i="1">
                              <a:effectLst/>
                              <a:latin typeface="Cambria Math" panose="02040503050406030204" pitchFamily="18" charset="0"/>
                              <a:ea typeface="Calibri" panose="020F0502020204030204" pitchFamily="34" charset="0"/>
                              <a:cs typeface="Times New Roman" panose="02020603050405020304" pitchFamily="18" charset="0"/>
                            </a:rPr>
                            <m:t>𝑃</m:t>
                          </m:r>
                        </m:sup>
                        <m:e>
                          <m:nary>
                            <m:naryPr>
                              <m:chr m:val="∑"/>
                              <m:limLoc m:val="undOv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𝑗</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2000" i="1">
                                  <a:effectLst/>
                                  <a:latin typeface="Cambria Math" panose="02040503050406030204" pitchFamily="18" charset="0"/>
                                  <a:ea typeface="Calibri" panose="020F0502020204030204" pitchFamily="34" charset="0"/>
                                  <a:cs typeface="Times New Roman" panose="02020603050405020304" pitchFamily="18" charset="0"/>
                                </a:rPr>
                                <m:t>1000</m:t>
                              </m:r>
                            </m:sup>
                            <m:e>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𝑏</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𝑝𝑖</m:t>
                                  </m:r>
                                </m:sub>
                              </m:sSub>
                            </m:e>
                          </m:nary>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𝑈</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𝑗</m:t>
                              </m:r>
                            </m:sub>
                          </m:sSub>
                        </m:e>
                      </m:nary>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2000" i="1">
                              <a:effectLst/>
                              <a:latin typeface="Cambria Math" panose="02040503050406030204" pitchFamily="18" charset="0"/>
                              <a:ea typeface="Calibri" panose="020F0502020204030204" pitchFamily="34" charset="0"/>
                              <a:cs typeface="Times New Roman" panose="02020603050405020304" pitchFamily="18" charset="0"/>
                            </a:rPr>
                            <m:t>𝑝𝑗</m:t>
                          </m:r>
                        </m:sub>
                      </m:sSub>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𝑓𝑜𝑟</m:t>
                      </m:r>
                      <m:r>
                        <a:rPr lang="en-US" sz="2000" i="1">
                          <a:effectLst/>
                          <a:latin typeface="Cambria Math" panose="02040503050406030204" pitchFamily="18" charset="0"/>
                          <a:ea typeface="Calibri" panose="020F0502020204030204" pitchFamily="34" charset="0"/>
                          <a:cs typeface="Times New Roman" panose="02020603050405020304" pitchFamily="18" charset="0"/>
                        </a:rPr>
                        <m:t> </m:t>
                      </m:r>
                      <m:r>
                        <a:rPr lang="en-US" sz="2000" i="1">
                          <a:effectLst/>
                          <a:latin typeface="Cambria Math" panose="02040503050406030204" pitchFamily="18" charset="0"/>
                          <a:ea typeface="Calibri" panose="020F0502020204030204" pitchFamily="34" charset="0"/>
                          <a:cs typeface="Times New Roman" panose="02020603050405020304" pitchFamily="18" charset="0"/>
                        </a:rPr>
                        <m:t>𝑖</m:t>
                      </m:r>
                      <m:r>
                        <a:rPr lang="en-US" sz="2000" i="1">
                          <a:effectLst/>
                          <a:latin typeface="Cambria Math" panose="02040503050406030204" pitchFamily="18" charset="0"/>
                          <a:ea typeface="Calibri" panose="020F0502020204030204" pitchFamily="34" charset="0"/>
                          <a:cs typeface="Times New Roman" panose="02020603050405020304" pitchFamily="18" charset="0"/>
                        </a:rPr>
                        <m:t>=1,….,</m:t>
                      </m:r>
                      <m:r>
                        <a:rPr lang="en-US" sz="2000" i="1">
                          <a:effectLst/>
                          <a:latin typeface="Cambria Math" panose="02040503050406030204" pitchFamily="18" charset="0"/>
                          <a:ea typeface="Calibri" panose="020F0502020204030204" pitchFamily="34" charset="0"/>
                          <a:cs typeface="Times New Roman" panose="02020603050405020304" pitchFamily="18" charset="0"/>
                        </a:rPr>
                        <m:t>𝐵</m:t>
                      </m:r>
                    </m:oMath>
                  </m:oMathPara>
                </a14:m>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14:m>
                  <m:oMathPara xmlns:m="http://schemas.openxmlformats.org/officeDocument/2006/math">
                    <m:oMathParaPr>
                      <m:jc m:val="centerGroup"/>
                    </m:oMathParaPr>
                    <m:oMath xmlns:m="http://schemas.openxmlformats.org/officeDocument/2006/math">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𝑜𝑡h𝑒𝑟</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𝑂𝑃𝐹</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𝑐𝑜𝑛𝑠𝑡𝑟𝑎𝑖𝑛𝑡𝑠</m:t>
                      </m:r>
                    </m:oMath>
                  </m:oMathPara>
                </a14:m>
                <a:endParaRPr lang="en-US" sz="20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12" name="TextBox 211">
                <a:extLst>
                  <a:ext uri="{FF2B5EF4-FFF2-40B4-BE49-F238E27FC236}">
                    <a16:creationId xmlns:a16="http://schemas.microsoft.com/office/drawing/2014/main" id="{B7B961AD-853B-4C4E-92F8-E6C00330AF66}"/>
                  </a:ext>
                </a:extLst>
              </p:cNvPr>
              <p:cNvSpPr txBox="1">
                <a:spLocks noRot="1" noChangeAspect="1" noMove="1" noResize="1" noEditPoints="1" noAdjustHandles="1" noChangeArrowheads="1" noChangeShapeType="1" noTextEdit="1"/>
              </p:cNvSpPr>
              <p:nvPr/>
            </p:nvSpPr>
            <p:spPr>
              <a:xfrm>
                <a:off x="181566" y="19047063"/>
                <a:ext cx="7463976" cy="5332294"/>
              </a:xfrm>
              <a:prstGeom prst="rect">
                <a:avLst/>
              </a:prstGeom>
              <a:blipFill>
                <a:blip r:embed="rId29"/>
                <a:stretch>
                  <a:fillRect/>
                </a:stretch>
              </a:blipFill>
            </p:spPr>
            <p:txBody>
              <a:bodyPr/>
              <a:lstStyle/>
              <a:p>
                <a:r>
                  <a:rPr lang="en-US">
                    <a:noFill/>
                  </a:rPr>
                  <a:t> </a:t>
                </a:r>
              </a:p>
            </p:txBody>
          </p:sp>
        </mc:Fallback>
      </mc:AlternateContent>
      <p:cxnSp>
        <p:nvCxnSpPr>
          <p:cNvPr id="318" name="Straight Arrow Connector 317">
            <a:extLst>
              <a:ext uri="{FF2B5EF4-FFF2-40B4-BE49-F238E27FC236}">
                <a16:creationId xmlns:a16="http://schemas.microsoft.com/office/drawing/2014/main" id="{5C15C37C-1279-4D44-B6DE-A3E3D80110B5}"/>
              </a:ext>
            </a:extLst>
          </p:cNvPr>
          <p:cNvCxnSpPr>
            <a:cxnSpLocks/>
          </p:cNvCxnSpPr>
          <p:nvPr/>
        </p:nvCxnSpPr>
        <p:spPr>
          <a:xfrm>
            <a:off x="5661909" y="19618634"/>
            <a:ext cx="153899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E69F67B4-A532-4F33-88AB-94C714775E77}"/>
              </a:ext>
            </a:extLst>
          </p:cNvPr>
          <p:cNvCxnSpPr>
            <a:cxnSpLocks/>
          </p:cNvCxnSpPr>
          <p:nvPr/>
        </p:nvCxnSpPr>
        <p:spPr>
          <a:xfrm>
            <a:off x="4751568" y="21009284"/>
            <a:ext cx="2449332"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0551F871-DC00-4B53-B249-A0B034605E19}"/>
              </a:ext>
            </a:extLst>
          </p:cNvPr>
          <p:cNvCxnSpPr>
            <a:cxnSpLocks/>
          </p:cNvCxnSpPr>
          <p:nvPr/>
        </p:nvCxnSpPr>
        <p:spPr>
          <a:xfrm>
            <a:off x="5919787" y="22220134"/>
            <a:ext cx="1281113"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06571555-74E8-4689-A8D7-E0AD1D34C408}"/>
              </a:ext>
            </a:extLst>
          </p:cNvPr>
          <p:cNvCxnSpPr>
            <a:cxnSpLocks/>
          </p:cNvCxnSpPr>
          <p:nvPr/>
        </p:nvCxnSpPr>
        <p:spPr>
          <a:xfrm>
            <a:off x="6638901" y="22910161"/>
            <a:ext cx="561999"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2" name="TextBox 321">
            <a:extLst>
              <a:ext uri="{FF2B5EF4-FFF2-40B4-BE49-F238E27FC236}">
                <a16:creationId xmlns:a16="http://schemas.microsoft.com/office/drawing/2014/main" id="{C6731498-4822-4061-AD7A-BE9128C606D8}"/>
              </a:ext>
            </a:extLst>
          </p:cNvPr>
          <p:cNvSpPr txBox="1"/>
          <p:nvPr/>
        </p:nvSpPr>
        <p:spPr>
          <a:xfrm>
            <a:off x="7489213" y="19284285"/>
            <a:ext cx="2253085" cy="707886"/>
          </a:xfrm>
          <a:prstGeom prst="rect">
            <a:avLst/>
          </a:prstGeom>
          <a:noFill/>
        </p:spPr>
        <p:txBody>
          <a:bodyPr wrap="square" rtlCol="0">
            <a:spAutoFit/>
          </a:bodyPr>
          <a:lstStyle/>
          <a:p>
            <a:pPr algn="ctr"/>
            <a:r>
              <a:rPr lang="en-US" sz="2000" dirty="0"/>
              <a:t>Maximize EV power consumption</a:t>
            </a:r>
          </a:p>
        </p:txBody>
      </p:sp>
      <p:sp>
        <p:nvSpPr>
          <p:cNvPr id="323" name="TextBox 322">
            <a:extLst>
              <a:ext uri="{FF2B5EF4-FFF2-40B4-BE49-F238E27FC236}">
                <a16:creationId xmlns:a16="http://schemas.microsoft.com/office/drawing/2014/main" id="{ADAB25BA-16F4-4D22-92F2-81EB10EFF274}"/>
              </a:ext>
            </a:extLst>
          </p:cNvPr>
          <p:cNvSpPr txBox="1"/>
          <p:nvPr/>
        </p:nvSpPr>
        <p:spPr>
          <a:xfrm>
            <a:off x="7389130" y="20364775"/>
            <a:ext cx="2743316" cy="1323439"/>
          </a:xfrm>
          <a:prstGeom prst="rect">
            <a:avLst/>
          </a:prstGeom>
          <a:noFill/>
        </p:spPr>
        <p:txBody>
          <a:bodyPr wrap="square" rtlCol="0">
            <a:spAutoFit/>
          </a:bodyPr>
          <a:lstStyle/>
          <a:p>
            <a:pPr algn="ctr"/>
            <a:r>
              <a:rPr lang="en-US" sz="2000" dirty="0"/>
              <a:t>Decision variable that determines which precomputed scenario of ‘% of EV’ is selected</a:t>
            </a:r>
          </a:p>
        </p:txBody>
      </p:sp>
      <p:sp>
        <p:nvSpPr>
          <p:cNvPr id="324" name="TextBox 323">
            <a:extLst>
              <a:ext uri="{FF2B5EF4-FFF2-40B4-BE49-F238E27FC236}">
                <a16:creationId xmlns:a16="http://schemas.microsoft.com/office/drawing/2014/main" id="{CD89E2C2-14CE-4D42-BF12-F7556873C404}"/>
              </a:ext>
            </a:extLst>
          </p:cNvPr>
          <p:cNvSpPr txBox="1"/>
          <p:nvPr/>
        </p:nvSpPr>
        <p:spPr>
          <a:xfrm>
            <a:off x="7383631" y="21878458"/>
            <a:ext cx="2475742" cy="707886"/>
          </a:xfrm>
          <a:prstGeom prst="rect">
            <a:avLst/>
          </a:prstGeom>
          <a:noFill/>
        </p:spPr>
        <p:txBody>
          <a:bodyPr wrap="square" rtlCol="0">
            <a:spAutoFit/>
          </a:bodyPr>
          <a:lstStyle/>
          <a:p>
            <a:pPr algn="ctr"/>
            <a:r>
              <a:rPr lang="en-US" sz="2000" dirty="0"/>
              <a:t>The load at each bus = base load + EV load</a:t>
            </a:r>
          </a:p>
        </p:txBody>
      </p:sp>
      <p:sp>
        <p:nvSpPr>
          <p:cNvPr id="325" name="TextBox 324">
            <a:extLst>
              <a:ext uri="{FF2B5EF4-FFF2-40B4-BE49-F238E27FC236}">
                <a16:creationId xmlns:a16="http://schemas.microsoft.com/office/drawing/2014/main" id="{B6D5A92B-6506-4047-B6EF-91DD4C75F54B}"/>
              </a:ext>
            </a:extLst>
          </p:cNvPr>
          <p:cNvSpPr txBox="1"/>
          <p:nvPr/>
        </p:nvSpPr>
        <p:spPr>
          <a:xfrm>
            <a:off x="7385465" y="22711158"/>
            <a:ext cx="2760335" cy="2246769"/>
          </a:xfrm>
          <a:prstGeom prst="rect">
            <a:avLst/>
          </a:prstGeom>
          <a:noFill/>
        </p:spPr>
        <p:txBody>
          <a:bodyPr wrap="square" rtlCol="0">
            <a:spAutoFit/>
          </a:bodyPr>
          <a:lstStyle/>
          <a:p>
            <a:pPr algn="ctr"/>
            <a:r>
              <a:rPr lang="en-US" sz="2000" dirty="0"/>
              <a:t>The EV load at each bus is given by a EV charge rate * the sum of the number of EVs at each parcel linked to that bus at a specific ‘% of EV’ scenario</a:t>
            </a:r>
          </a:p>
        </p:txBody>
      </p:sp>
      <mc:AlternateContent xmlns:mc="http://schemas.openxmlformats.org/markup-compatibility/2006" xmlns:a14="http://schemas.microsoft.com/office/drawing/2010/main">
        <mc:Choice Requires="a14">
          <p:sp>
            <p:nvSpPr>
              <p:cNvPr id="327" name="TextBox 326">
                <a:extLst>
                  <a:ext uri="{FF2B5EF4-FFF2-40B4-BE49-F238E27FC236}">
                    <a16:creationId xmlns:a16="http://schemas.microsoft.com/office/drawing/2014/main" id="{82E089D6-F15F-454C-AED9-F0D2677AB239}"/>
                  </a:ext>
                </a:extLst>
              </p:cNvPr>
              <p:cNvSpPr txBox="1"/>
              <p:nvPr/>
            </p:nvSpPr>
            <p:spPr>
              <a:xfrm>
                <a:off x="709165" y="25026085"/>
                <a:ext cx="3798887" cy="132343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𝑤</m:t>
                      </m:r>
                      <m:r>
                        <a:rPr lang="en-US" sz="2000" i="0">
                          <a:latin typeface="Cambria Math" panose="02040503050406030204" pitchFamily="18" charset="0"/>
                        </a:rPr>
                        <m:t>=</m:t>
                      </m:r>
                      <m:r>
                        <a:rPr lang="en-US" sz="2000" i="1">
                          <a:latin typeface="Cambria Math" panose="02040503050406030204" pitchFamily="18" charset="0"/>
                        </a:rPr>
                        <m:t>𝐸𝑉</m:t>
                      </m:r>
                      <m:r>
                        <a:rPr lang="en-US" sz="2000" i="0">
                          <a:latin typeface="Cambria Math" panose="02040503050406030204" pitchFamily="18" charset="0"/>
                        </a:rPr>
                        <m:t> </m:t>
                      </m:r>
                      <m:r>
                        <a:rPr lang="en-US" sz="2000" i="1">
                          <a:latin typeface="Cambria Math" panose="02040503050406030204" pitchFamily="18" charset="0"/>
                        </a:rPr>
                        <m:t>𝑐h𝑎𝑟𝑔𝑒</m:t>
                      </m:r>
                      <m:r>
                        <a:rPr lang="en-US" sz="2000" i="0">
                          <a:latin typeface="Cambria Math" panose="02040503050406030204" pitchFamily="18" charset="0"/>
                        </a:rPr>
                        <m:t> </m:t>
                      </m:r>
                      <m:r>
                        <a:rPr lang="en-US" sz="2000" i="1">
                          <a:latin typeface="Cambria Math" panose="02040503050406030204" pitchFamily="18" charset="0"/>
                        </a:rPr>
                        <m:t>𝑟𝑎𝑡𝑒</m:t>
                      </m:r>
                      <m:r>
                        <a:rPr lang="en-US" sz="2000" i="0">
                          <a:latin typeface="Cambria Math" panose="02040503050406030204" pitchFamily="18" charset="0"/>
                        </a:rPr>
                        <m:t> </m:t>
                      </m:r>
                    </m:oMath>
                  </m:oMathPara>
                </a14:m>
                <a:endParaRPr lang="en-US" sz="200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𝐿</m:t>
                          </m:r>
                        </m:e>
                        <m:sub>
                          <m:r>
                            <a:rPr lang="en-US" sz="2000" i="1">
                              <a:latin typeface="Cambria Math" panose="02040503050406030204" pitchFamily="18" charset="0"/>
                            </a:rPr>
                            <m:t>𝑖</m:t>
                          </m:r>
                        </m:sub>
                      </m:sSub>
                      <m:r>
                        <a:rPr lang="en-US" sz="2000" i="0">
                          <a:latin typeface="Cambria Math" panose="02040503050406030204" pitchFamily="18" charset="0"/>
                        </a:rPr>
                        <m:t>=</m:t>
                      </m:r>
                      <m:r>
                        <a:rPr lang="en-US" sz="2000" i="1">
                          <a:latin typeface="Cambria Math" panose="02040503050406030204" pitchFamily="18" charset="0"/>
                        </a:rPr>
                        <m:t>𝑡𝑜𝑡𝑎𝑙</m:t>
                      </m:r>
                      <m:r>
                        <a:rPr lang="en-US" sz="2000" i="0">
                          <a:latin typeface="Cambria Math" panose="02040503050406030204" pitchFamily="18" charset="0"/>
                        </a:rPr>
                        <m:t> </m:t>
                      </m:r>
                      <m:r>
                        <a:rPr lang="en-US" sz="2000" i="1">
                          <a:latin typeface="Cambria Math" panose="02040503050406030204" pitchFamily="18" charset="0"/>
                        </a:rPr>
                        <m:t>𝑙𝑜𝑎𝑑</m:t>
                      </m:r>
                      <m:r>
                        <a:rPr lang="en-US" sz="2000" i="0">
                          <a:latin typeface="Cambria Math" panose="02040503050406030204" pitchFamily="18" charset="0"/>
                        </a:rPr>
                        <m:t> </m:t>
                      </m:r>
                      <m:r>
                        <a:rPr lang="en-US" sz="2000" i="1">
                          <a:latin typeface="Cambria Math" panose="02040503050406030204" pitchFamily="18" charset="0"/>
                        </a:rPr>
                        <m:t>𝑎𝑡</m:t>
                      </m:r>
                      <m:r>
                        <a:rPr lang="en-US" sz="2000" i="0">
                          <a:latin typeface="Cambria Math" panose="02040503050406030204" pitchFamily="18" charset="0"/>
                        </a:rPr>
                        <m:t> </m:t>
                      </m:r>
                      <m:r>
                        <a:rPr lang="en-US" sz="2000" i="1">
                          <a:latin typeface="Cambria Math" panose="02040503050406030204" pitchFamily="18" charset="0"/>
                        </a:rPr>
                        <m:t>𝑏𝑢𝑠</m:t>
                      </m:r>
                      <m:r>
                        <a:rPr lang="en-US" sz="2000" i="0">
                          <a:latin typeface="Cambria Math" panose="02040503050406030204" pitchFamily="18" charset="0"/>
                        </a:rPr>
                        <m:t> </m:t>
                      </m:r>
                      <m:r>
                        <a:rPr lang="en-US" sz="2000" i="1">
                          <a:latin typeface="Cambria Math" panose="02040503050406030204" pitchFamily="18" charset="0"/>
                        </a:rPr>
                        <m:t>𝑖</m:t>
                      </m:r>
                    </m:oMath>
                  </m:oMathPara>
                </a14:m>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2000" i="1">
                              <a:solidFill>
                                <a:srgbClr val="836967"/>
                              </a:solidFill>
                              <a:latin typeface="Cambria Math" panose="02040503050406030204" pitchFamily="18" charset="0"/>
                            </a:rPr>
                          </m:ctrlPr>
                        </m:sSubPr>
                        <m:e>
                          <m:r>
                            <a:rPr lang="en-US" sz="2000" i="1">
                              <a:latin typeface="Cambria Math" panose="02040503050406030204" pitchFamily="18" charset="0"/>
                            </a:rPr>
                            <m:t>𝑙</m:t>
                          </m:r>
                        </m:e>
                        <m:sub>
                          <m:r>
                            <a:rPr lang="en-US" sz="2000" i="1">
                              <a:latin typeface="Cambria Math" panose="02040503050406030204" pitchFamily="18" charset="0"/>
                            </a:rPr>
                            <m:t>𝑖</m:t>
                          </m:r>
                        </m:sub>
                      </m:sSub>
                      <m:r>
                        <a:rPr lang="en-US" sz="2000" i="0">
                          <a:latin typeface="Cambria Math" panose="02040503050406030204" pitchFamily="18" charset="0"/>
                        </a:rPr>
                        <m:t>=</m:t>
                      </m:r>
                      <m:r>
                        <a:rPr lang="en-US" sz="2000" i="1">
                          <a:latin typeface="Cambria Math" panose="02040503050406030204" pitchFamily="18" charset="0"/>
                        </a:rPr>
                        <m:t>𝑏𝑎𝑠𝑒</m:t>
                      </m:r>
                      <m:r>
                        <a:rPr lang="en-US" sz="2000" i="0">
                          <a:latin typeface="Cambria Math" panose="02040503050406030204" pitchFamily="18" charset="0"/>
                        </a:rPr>
                        <m:t> </m:t>
                      </m:r>
                      <m:r>
                        <a:rPr lang="en-US" sz="2000" i="1">
                          <a:latin typeface="Cambria Math" panose="02040503050406030204" pitchFamily="18" charset="0"/>
                        </a:rPr>
                        <m:t>𝑙𝑜𝑎𝑑</m:t>
                      </m:r>
                      <m:r>
                        <a:rPr lang="en-US" sz="2000" i="0">
                          <a:latin typeface="Cambria Math" panose="02040503050406030204" pitchFamily="18" charset="0"/>
                        </a:rPr>
                        <m:t> </m:t>
                      </m:r>
                      <m:r>
                        <a:rPr lang="en-US" sz="2000" i="1">
                          <a:latin typeface="Cambria Math" panose="02040503050406030204" pitchFamily="18" charset="0"/>
                        </a:rPr>
                        <m:t>𝑎𝑡</m:t>
                      </m:r>
                      <m:r>
                        <a:rPr lang="en-US" sz="2000" i="0">
                          <a:latin typeface="Cambria Math" panose="02040503050406030204" pitchFamily="18" charset="0"/>
                        </a:rPr>
                        <m:t> </m:t>
                      </m:r>
                      <m:r>
                        <a:rPr lang="en-US" sz="2000" i="1">
                          <a:latin typeface="Cambria Math" panose="02040503050406030204" pitchFamily="18" charset="0"/>
                        </a:rPr>
                        <m:t>𝑏𝑢𝑠</m:t>
                      </m:r>
                      <m:r>
                        <a:rPr lang="en-US" sz="2000" i="0">
                          <a:latin typeface="Cambria Math" panose="02040503050406030204" pitchFamily="18" charset="0"/>
                        </a:rPr>
                        <m:t> </m:t>
                      </m:r>
                      <m:r>
                        <a:rPr lang="en-US" sz="2000" i="1">
                          <a:latin typeface="Cambria Math" panose="02040503050406030204" pitchFamily="18" charset="0"/>
                        </a:rPr>
                        <m:t>𝑖</m:t>
                      </m:r>
                    </m:oMath>
                  </m:oMathPara>
                </a14:m>
                <a:endParaRPr lang="en-US" sz="2000" dirty="0"/>
              </a:p>
              <a:p>
                <a:pPr/>
                <a14:m>
                  <m:oMathPara xmlns:m="http://schemas.openxmlformats.org/officeDocument/2006/math">
                    <m:oMathParaPr>
                      <m:jc m:val="centerGroup"/>
                    </m:oMathParaPr>
                    <m:oMath xmlns:m="http://schemas.openxmlformats.org/officeDocument/2006/math">
                      <m:sSub>
                        <m:sSubPr>
                          <m:ctrlPr>
                            <a:rPr lang="en-US" sz="20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𝐿𝑒𝑣</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𝑙𝑜𝑎𝑑</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𝑎𝑡</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𝑏𝑢𝑠</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𝑖</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𝑓𝑟𝑜𝑚</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𝐸𝑉𝑠</m:t>
                      </m:r>
                    </m:oMath>
                  </m:oMathPara>
                </a14:m>
                <a:endParaRPr lang="en-US" sz="2000" dirty="0"/>
              </a:p>
            </p:txBody>
          </p:sp>
        </mc:Choice>
        <mc:Fallback xmlns="">
          <p:sp>
            <p:nvSpPr>
              <p:cNvPr id="327" name="TextBox 326">
                <a:extLst>
                  <a:ext uri="{FF2B5EF4-FFF2-40B4-BE49-F238E27FC236}">
                    <a16:creationId xmlns:a16="http://schemas.microsoft.com/office/drawing/2014/main" id="{82E089D6-F15F-454C-AED9-F0D2677AB239}"/>
                  </a:ext>
                </a:extLst>
              </p:cNvPr>
              <p:cNvSpPr txBox="1">
                <a:spLocks noRot="1" noChangeAspect="1" noMove="1" noResize="1" noEditPoints="1" noAdjustHandles="1" noChangeArrowheads="1" noChangeShapeType="1" noTextEdit="1"/>
              </p:cNvSpPr>
              <p:nvPr/>
            </p:nvSpPr>
            <p:spPr>
              <a:xfrm>
                <a:off x="709165" y="25026085"/>
                <a:ext cx="3798887" cy="1323439"/>
              </a:xfrm>
              <a:prstGeom prst="rect">
                <a:avLst/>
              </a:prstGeom>
              <a:blipFill>
                <a:blip r:embed="rId30"/>
                <a:stretch>
                  <a:fillRect b="-3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8" name="TextBox 327">
                <a:extLst>
                  <a:ext uri="{FF2B5EF4-FFF2-40B4-BE49-F238E27FC236}">
                    <a16:creationId xmlns:a16="http://schemas.microsoft.com/office/drawing/2014/main" id="{4FF09C25-9901-41F0-A8EC-DBA8451BA27E}"/>
                  </a:ext>
                </a:extLst>
              </p:cNvPr>
              <p:cNvSpPr txBox="1"/>
              <p:nvPr/>
            </p:nvSpPr>
            <p:spPr>
              <a:xfrm>
                <a:off x="4399463" y="24681325"/>
                <a:ext cx="5968335" cy="1987339"/>
              </a:xfrm>
              <a:prstGeom prst="rect">
                <a:avLst/>
              </a:prstGeom>
              <a:noFill/>
            </p:spPr>
            <p:txBody>
              <a:bodyPr wrap="square">
                <a:spAutoFit/>
              </a:bodyPr>
              <a:lstStyle/>
              <a:p>
                <a:pPr/>
                <a:br>
                  <a:rPr lang="en-US" sz="2000" i="1" dirty="0">
                    <a:effectLst/>
                    <a:latin typeface="Cambria Math" panose="02040503050406030204" pitchFamily="18" charset="0"/>
                    <a:ea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𝑝𝑗</m:t>
                          </m:r>
                        </m:sub>
                      </m:sSub>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𝑛𝑢𝑚𝑏𝑒𝑟</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𝑜𝑓</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𝐸𝑉𝑠</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𝑎𝑡</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𝑝𝑎𝑟𝑐𝑒𝑙</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𝑢𝑛𝑑𝑒𝑟</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𝑠𝑐𝑒𝑛𝑎𝑟𝑖𝑜</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000" i="1">
                          <a:effectLst/>
                          <a:latin typeface="Cambria Math" panose="02040503050406030204" pitchFamily="18" charset="0"/>
                          <a:ea typeface="Times New Roman" panose="02020603050405020304" pitchFamily="18" charset="0"/>
                          <a:cs typeface="Times New Roman" panose="02020603050405020304" pitchFamily="18" charset="0"/>
                        </a:rPr>
                        <m:t>𝑗</m:t>
                      </m:r>
                    </m:oMath>
                  </m:oMathPara>
                </a14:m>
                <a:endParaRPr lang="en-US" sz="20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2000" i="1" smtClean="0">
                              <a:solidFill>
                                <a:srgbClr val="836967"/>
                              </a:solidFill>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𝑝𝑖</m:t>
                          </m:r>
                        </m:sub>
                      </m:sSub>
                      <m:r>
                        <a:rPr lang="en-US" sz="2000" i="0">
                          <a:latin typeface="Cambria Math" panose="02040503050406030204" pitchFamily="18" charset="0"/>
                        </a:rPr>
                        <m:t>=1 </m:t>
                      </m:r>
                      <m:r>
                        <a:rPr lang="en-US" sz="2000" i="1">
                          <a:latin typeface="Cambria Math" panose="02040503050406030204" pitchFamily="18" charset="0"/>
                        </a:rPr>
                        <m:t>𝑖𝑓</m:t>
                      </m:r>
                      <m:r>
                        <a:rPr lang="en-US" sz="2000" i="0">
                          <a:latin typeface="Cambria Math" panose="02040503050406030204" pitchFamily="18" charset="0"/>
                        </a:rPr>
                        <m:t> </m:t>
                      </m:r>
                      <m:r>
                        <a:rPr lang="en-US" sz="2000" i="1">
                          <a:latin typeface="Cambria Math" panose="02040503050406030204" pitchFamily="18" charset="0"/>
                        </a:rPr>
                        <m:t>𝑝𝑎𝑟𝑐𝑒𝑙</m:t>
                      </m:r>
                      <m:r>
                        <a:rPr lang="en-US" sz="2000" i="0">
                          <a:latin typeface="Cambria Math" panose="02040503050406030204" pitchFamily="18" charset="0"/>
                        </a:rPr>
                        <m:t> </m:t>
                      </m:r>
                      <m:r>
                        <a:rPr lang="en-US" sz="2000" i="1">
                          <a:latin typeface="Cambria Math" panose="02040503050406030204" pitchFamily="18" charset="0"/>
                        </a:rPr>
                        <m:t>𝑝</m:t>
                      </m:r>
                      <m:r>
                        <a:rPr lang="en-US" sz="2000" i="0">
                          <a:latin typeface="Cambria Math" panose="02040503050406030204" pitchFamily="18" charset="0"/>
                        </a:rPr>
                        <m:t> </m:t>
                      </m:r>
                      <m:r>
                        <a:rPr lang="en-US" sz="2000" i="1">
                          <a:latin typeface="Cambria Math" panose="02040503050406030204" pitchFamily="18" charset="0"/>
                        </a:rPr>
                        <m:t>𝑎𝑛𝑑</m:t>
                      </m:r>
                      <m:r>
                        <a:rPr lang="en-US" sz="2000" i="0">
                          <a:latin typeface="Cambria Math" panose="02040503050406030204" pitchFamily="18" charset="0"/>
                        </a:rPr>
                        <m:t> </m:t>
                      </m:r>
                      <m:r>
                        <a:rPr lang="en-US" sz="2000" i="1">
                          <a:latin typeface="Cambria Math" panose="02040503050406030204" pitchFamily="18" charset="0"/>
                        </a:rPr>
                        <m:t>𝑏𝑢𝑠</m:t>
                      </m:r>
                      <m:r>
                        <a:rPr lang="en-US" sz="2000" i="0">
                          <a:latin typeface="Cambria Math" panose="02040503050406030204" pitchFamily="18" charset="0"/>
                        </a:rPr>
                        <m:t> </m:t>
                      </m:r>
                      <m:r>
                        <a:rPr lang="en-US" sz="2000" i="1">
                          <a:latin typeface="Cambria Math" panose="02040503050406030204" pitchFamily="18" charset="0"/>
                        </a:rPr>
                        <m:t>𝑖</m:t>
                      </m:r>
                      <m:r>
                        <a:rPr lang="en-US" sz="2000" i="0">
                          <a:latin typeface="Cambria Math" panose="02040503050406030204" pitchFamily="18" charset="0"/>
                        </a:rPr>
                        <m:t> </m:t>
                      </m:r>
                      <m:r>
                        <a:rPr lang="en-US" sz="2000" i="1">
                          <a:latin typeface="Cambria Math" panose="02040503050406030204" pitchFamily="18" charset="0"/>
                        </a:rPr>
                        <m:t>𝑎𝑟𝑒</m:t>
                      </m:r>
                      <m:r>
                        <a:rPr lang="en-US" sz="2000" i="0">
                          <a:latin typeface="Cambria Math" panose="02040503050406030204" pitchFamily="18" charset="0"/>
                        </a:rPr>
                        <m:t> </m:t>
                      </m:r>
                      <m:r>
                        <a:rPr lang="en-US" sz="2000" i="1">
                          <a:latin typeface="Cambria Math" panose="02040503050406030204" pitchFamily="18" charset="0"/>
                        </a:rPr>
                        <m:t>𝑐𝑜𝑛𝑛𝑒𝑐𝑡𝑒𝑑</m:t>
                      </m:r>
                      <m:r>
                        <a:rPr lang="en-US" sz="2000" i="0">
                          <a:latin typeface="Cambria Math" panose="02040503050406030204" pitchFamily="18" charset="0"/>
                        </a:rPr>
                        <m:t>, 0 </m:t>
                      </m:r>
                      <m:r>
                        <a:rPr lang="en-US" sz="2000" i="1" smtClean="0">
                          <a:latin typeface="Cambria Math" panose="02040503050406030204" pitchFamily="18" charset="0"/>
                        </a:rPr>
                        <m:t>𝑜</m:t>
                      </m:r>
                      <m:r>
                        <a:rPr lang="en-US" sz="2000" b="0" i="1" smtClean="0">
                          <a:latin typeface="Cambria Math" panose="02040503050406030204" pitchFamily="18" charset="0"/>
                        </a:rPr>
                        <m:t>/</m:t>
                      </m:r>
                      <m:r>
                        <a:rPr lang="en-US" sz="2000" b="0" i="1" smtClean="0">
                          <a:latin typeface="Cambria Math" panose="02040503050406030204" pitchFamily="18" charset="0"/>
                        </a:rPr>
                        <m:t>𝑤</m:t>
                      </m:r>
                    </m:oMath>
                  </m:oMathPara>
                </a14:m>
                <a:endParaRPr lang="en-US" sz="2000" i="1" dirty="0">
                  <a:effectLst/>
                  <a:latin typeface="Cambria Math" panose="02040503050406030204" pitchFamily="18" charset="0"/>
                  <a:ea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𝐵</m:t>
                      </m:r>
                      <m:r>
                        <a:rPr lang="en-US" sz="2000" i="0">
                          <a:latin typeface="Cambria Math" panose="02040503050406030204" pitchFamily="18" charset="0"/>
                        </a:rPr>
                        <m:t>=</m:t>
                      </m:r>
                      <m:r>
                        <a:rPr lang="en-US" sz="2000" i="1">
                          <a:latin typeface="Cambria Math" panose="02040503050406030204" pitchFamily="18" charset="0"/>
                        </a:rPr>
                        <m:t>𝑛𝑢𝑚𝑏𝑒𝑟</m:t>
                      </m:r>
                      <m:r>
                        <a:rPr lang="en-US" sz="2000" i="0">
                          <a:latin typeface="Cambria Math" panose="02040503050406030204" pitchFamily="18" charset="0"/>
                        </a:rPr>
                        <m:t> </m:t>
                      </m:r>
                      <m:r>
                        <a:rPr lang="en-US" sz="2000" i="1">
                          <a:latin typeface="Cambria Math" panose="02040503050406030204" pitchFamily="18" charset="0"/>
                        </a:rPr>
                        <m:t>𝑜𝑓</m:t>
                      </m:r>
                      <m:r>
                        <a:rPr lang="en-US" sz="2000" i="0">
                          <a:latin typeface="Cambria Math" panose="02040503050406030204" pitchFamily="18" charset="0"/>
                        </a:rPr>
                        <m:t> </m:t>
                      </m:r>
                      <m:r>
                        <a:rPr lang="en-US" sz="2000" i="1">
                          <a:latin typeface="Cambria Math" panose="02040503050406030204" pitchFamily="18" charset="0"/>
                        </a:rPr>
                        <m:t>𝑏𝑢𝑠𝑒𝑠</m:t>
                      </m:r>
                    </m:oMath>
                  </m:oMathPara>
                </a14:m>
                <a:endParaRPr lang="en-US" sz="20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r>
                        <a:rPr lang="en-US" sz="2000" i="0">
                          <a:latin typeface="Cambria Math" panose="02040503050406030204" pitchFamily="18" charset="0"/>
                        </a:rPr>
                        <m:t>=</m:t>
                      </m:r>
                      <m:r>
                        <a:rPr lang="en-US" sz="2000" i="1">
                          <a:latin typeface="Cambria Math" panose="02040503050406030204" pitchFamily="18" charset="0"/>
                        </a:rPr>
                        <m:t>𝑛𝑢𝑚𝑏𝑒𝑟</m:t>
                      </m:r>
                      <m:r>
                        <a:rPr lang="en-US" sz="2000" i="0">
                          <a:latin typeface="Cambria Math" panose="02040503050406030204" pitchFamily="18" charset="0"/>
                        </a:rPr>
                        <m:t> </m:t>
                      </m:r>
                      <m:r>
                        <a:rPr lang="en-US" sz="2000" i="1">
                          <a:latin typeface="Cambria Math" panose="02040503050406030204" pitchFamily="18" charset="0"/>
                        </a:rPr>
                        <m:t>𝑜𝑓</m:t>
                      </m:r>
                      <m:r>
                        <a:rPr lang="en-US" sz="2000" i="0">
                          <a:latin typeface="Cambria Math" panose="02040503050406030204" pitchFamily="18" charset="0"/>
                        </a:rPr>
                        <m:t> </m:t>
                      </m:r>
                      <m:r>
                        <a:rPr lang="en-US" sz="2000" i="1">
                          <a:latin typeface="Cambria Math" panose="02040503050406030204" pitchFamily="18" charset="0"/>
                        </a:rPr>
                        <m:t>𝑝𝑎𝑟𝑐𝑒𝑙𝑠</m:t>
                      </m:r>
                    </m:oMath>
                  </m:oMathPara>
                </a14:m>
                <a:endParaRPr lang="en-US" sz="2000" dirty="0"/>
              </a:p>
              <a:p>
                <a:endParaRPr lang="en-US" sz="2000" dirty="0"/>
              </a:p>
            </p:txBody>
          </p:sp>
        </mc:Choice>
        <mc:Fallback xmlns="">
          <p:sp>
            <p:nvSpPr>
              <p:cNvPr id="328" name="TextBox 327">
                <a:extLst>
                  <a:ext uri="{FF2B5EF4-FFF2-40B4-BE49-F238E27FC236}">
                    <a16:creationId xmlns:a16="http://schemas.microsoft.com/office/drawing/2014/main" id="{4FF09C25-9901-41F0-A8EC-DBA8451BA27E}"/>
                  </a:ext>
                </a:extLst>
              </p:cNvPr>
              <p:cNvSpPr txBox="1">
                <a:spLocks noRot="1" noChangeAspect="1" noMove="1" noResize="1" noEditPoints="1" noAdjustHandles="1" noChangeArrowheads="1" noChangeShapeType="1" noTextEdit="1"/>
              </p:cNvSpPr>
              <p:nvPr/>
            </p:nvSpPr>
            <p:spPr>
              <a:xfrm>
                <a:off x="4399463" y="24681325"/>
                <a:ext cx="5968335" cy="1987339"/>
              </a:xfrm>
              <a:prstGeom prst="rect">
                <a:avLst/>
              </a:prstGeom>
              <a:blipFill>
                <a:blip r:embed="rId31"/>
                <a:stretch>
                  <a:fillRect/>
                </a:stretch>
              </a:blipFill>
            </p:spPr>
            <p:txBody>
              <a:bodyPr/>
              <a:lstStyle/>
              <a:p>
                <a:r>
                  <a:rPr lang="en-US">
                    <a:noFill/>
                  </a:rPr>
                  <a:t> </a:t>
                </a:r>
              </a:p>
            </p:txBody>
          </p:sp>
        </mc:Fallback>
      </mc:AlternateContent>
      <p:cxnSp>
        <p:nvCxnSpPr>
          <p:cNvPr id="26" name="Straight Connector 25">
            <a:extLst>
              <a:ext uri="{FF2B5EF4-FFF2-40B4-BE49-F238E27FC236}">
                <a16:creationId xmlns:a16="http://schemas.microsoft.com/office/drawing/2014/main" id="{1E7F6B5F-C390-4AE5-B06E-9798BA11B750}"/>
              </a:ext>
            </a:extLst>
          </p:cNvPr>
          <p:cNvCxnSpPr/>
          <p:nvPr/>
        </p:nvCxnSpPr>
        <p:spPr>
          <a:xfrm>
            <a:off x="678996" y="24932545"/>
            <a:ext cx="9509383" cy="0"/>
          </a:xfrm>
          <a:prstGeom prst="line">
            <a:avLst/>
          </a:prstGeom>
        </p:spPr>
        <p:style>
          <a:lnRef idx="1">
            <a:schemeClr val="accent1"/>
          </a:lnRef>
          <a:fillRef idx="0">
            <a:schemeClr val="accent1"/>
          </a:fillRef>
          <a:effectRef idx="0">
            <a:schemeClr val="accent1"/>
          </a:effectRef>
          <a:fontRef idx="minor">
            <a:schemeClr val="tx1"/>
          </a:fontRef>
        </p:style>
      </p:cxnSp>
      <p:sp>
        <p:nvSpPr>
          <p:cNvPr id="329" name="Rectangle 328">
            <a:extLst>
              <a:ext uri="{FF2B5EF4-FFF2-40B4-BE49-F238E27FC236}">
                <a16:creationId xmlns:a16="http://schemas.microsoft.com/office/drawing/2014/main" id="{0D118AA3-82A3-4B83-AAC3-622DCD555BAC}"/>
              </a:ext>
            </a:extLst>
          </p:cNvPr>
          <p:cNvSpPr/>
          <p:nvPr/>
        </p:nvSpPr>
        <p:spPr>
          <a:xfrm>
            <a:off x="11323931" y="25088503"/>
            <a:ext cx="11039730" cy="3970318"/>
          </a:xfrm>
          <a:prstGeom prst="rect">
            <a:avLst/>
          </a:prstGeom>
        </p:spPr>
        <p:txBody>
          <a:bodyPr wrap="square">
            <a:spAutoFit/>
          </a:bodyPr>
          <a:lstStyle/>
          <a:p>
            <a:pPr algn="just"/>
            <a:r>
              <a:rPr lang="en-US" sz="2800" dirty="0"/>
              <a:t> The project consists of </a:t>
            </a:r>
            <a:r>
              <a:rPr lang="en-US" sz="2800" b="1" dirty="0"/>
              <a:t>three main thrusts</a:t>
            </a:r>
            <a:r>
              <a:rPr lang="en-US" sz="2800" dirty="0"/>
              <a:t>:</a:t>
            </a:r>
          </a:p>
          <a:p>
            <a:pPr marL="685800" indent="-685800" algn="just">
              <a:buFont typeface="Arial" panose="020B0604020202020204" pitchFamily="34" charset="0"/>
              <a:buChar char="•"/>
            </a:pPr>
            <a:endParaRPr lang="en-US" sz="2800" dirty="0"/>
          </a:p>
          <a:p>
            <a:pPr marL="685800" indent="-685800" algn="just">
              <a:buFont typeface="Arial" panose="020B0604020202020204" pitchFamily="34" charset="0"/>
              <a:buChar char="•"/>
            </a:pPr>
            <a:r>
              <a:rPr lang="en-US" sz="2800" b="1" dirty="0"/>
              <a:t>Modeling of coupled power and transportation infrastructure </a:t>
            </a:r>
            <a:r>
              <a:rPr lang="en-US" sz="2800" dirty="0"/>
              <a:t>for evacuation</a:t>
            </a:r>
          </a:p>
          <a:p>
            <a:pPr marL="685800" indent="-685800" algn="just">
              <a:buFont typeface="Arial" panose="020B0604020202020204" pitchFamily="34" charset="0"/>
              <a:buChar char="•"/>
            </a:pPr>
            <a:r>
              <a:rPr lang="en-US" sz="2800" b="1" dirty="0"/>
              <a:t>Large-scale optimization with coupled constraints </a:t>
            </a:r>
            <a:r>
              <a:rPr lang="en-US" sz="2800" dirty="0"/>
              <a:t>and uncertainty</a:t>
            </a:r>
          </a:p>
          <a:p>
            <a:pPr marL="685800" indent="-685800" algn="just">
              <a:buFont typeface="Arial" panose="020B0604020202020204" pitchFamily="34" charset="0"/>
              <a:buChar char="•"/>
            </a:pPr>
            <a:r>
              <a:rPr lang="en-US" sz="2800" b="1" dirty="0"/>
              <a:t>Simulation validation.</a:t>
            </a:r>
          </a:p>
          <a:p>
            <a:pPr algn="just"/>
            <a:endParaRPr lang="en-US" sz="2800" dirty="0"/>
          </a:p>
          <a:p>
            <a:pPr algn="just"/>
            <a:r>
              <a:rPr lang="en-US" sz="2800" dirty="0"/>
              <a:t>The aim is to develop a methodology for evacuation planning that accounts for </a:t>
            </a:r>
            <a:r>
              <a:rPr lang="en-US" sz="2800" b="1" dirty="0"/>
              <a:t>both the transportation network dynamics and the power grid model</a:t>
            </a:r>
            <a:r>
              <a:rPr lang="en-US" sz="2800" dirty="0"/>
              <a:t>.</a:t>
            </a:r>
          </a:p>
        </p:txBody>
      </p:sp>
      <p:pic>
        <p:nvPicPr>
          <p:cNvPr id="330" name="Picture 329">
            <a:extLst>
              <a:ext uri="{FF2B5EF4-FFF2-40B4-BE49-F238E27FC236}">
                <a16:creationId xmlns:a16="http://schemas.microsoft.com/office/drawing/2014/main" id="{BB2673FB-1A10-420B-AFB3-6DA713EA69A0}"/>
              </a:ext>
            </a:extLst>
          </p:cNvPr>
          <p:cNvPicPr>
            <a:picLocks noChangeAspect="1"/>
          </p:cNvPicPr>
          <p:nvPr/>
        </p:nvPicPr>
        <p:blipFill rotWithShape="1">
          <a:blip r:embed="rId32"/>
          <a:srcRect l="11163" r="13757"/>
          <a:stretch/>
        </p:blipFill>
        <p:spPr>
          <a:xfrm>
            <a:off x="654701" y="31476494"/>
            <a:ext cx="5959905" cy="5737404"/>
          </a:xfrm>
          <a:prstGeom prst="rect">
            <a:avLst/>
          </a:prstGeom>
        </p:spPr>
      </p:pic>
      <p:grpSp>
        <p:nvGrpSpPr>
          <p:cNvPr id="52" name="Group 51">
            <a:extLst>
              <a:ext uri="{FF2B5EF4-FFF2-40B4-BE49-F238E27FC236}">
                <a16:creationId xmlns:a16="http://schemas.microsoft.com/office/drawing/2014/main" id="{E20357D8-8C30-40AC-AB99-9355B5648B1E}"/>
              </a:ext>
            </a:extLst>
          </p:cNvPr>
          <p:cNvGrpSpPr/>
          <p:nvPr/>
        </p:nvGrpSpPr>
        <p:grpSpPr>
          <a:xfrm>
            <a:off x="6559509" y="32036392"/>
            <a:ext cx="3516382" cy="1703072"/>
            <a:chOff x="4751568" y="27202147"/>
            <a:chExt cx="3718664" cy="1968093"/>
          </a:xfrm>
        </p:grpSpPr>
        <p:grpSp>
          <p:nvGrpSpPr>
            <p:cNvPr id="50" name="Group 49">
              <a:extLst>
                <a:ext uri="{FF2B5EF4-FFF2-40B4-BE49-F238E27FC236}">
                  <a16:creationId xmlns:a16="http://schemas.microsoft.com/office/drawing/2014/main" id="{47BD060F-F07B-4C64-91B5-4AE9F2527093}"/>
                </a:ext>
              </a:extLst>
            </p:cNvPr>
            <p:cNvGrpSpPr/>
            <p:nvPr/>
          </p:nvGrpSpPr>
          <p:grpSpPr>
            <a:xfrm>
              <a:off x="5134148" y="27488859"/>
              <a:ext cx="3009506" cy="1313251"/>
              <a:chOff x="6960270" y="31795833"/>
              <a:chExt cx="3009506" cy="1313251"/>
            </a:xfrm>
          </p:grpSpPr>
          <p:sp>
            <p:nvSpPr>
              <p:cNvPr id="336" name="TextBox 335">
                <a:extLst>
                  <a:ext uri="{FF2B5EF4-FFF2-40B4-BE49-F238E27FC236}">
                    <a16:creationId xmlns:a16="http://schemas.microsoft.com/office/drawing/2014/main" id="{149B6FC0-15C4-47F4-A595-0EEC57034B0F}"/>
                  </a:ext>
                </a:extLst>
              </p:cNvPr>
              <p:cNvSpPr txBox="1"/>
              <p:nvPr/>
            </p:nvSpPr>
            <p:spPr>
              <a:xfrm>
                <a:off x="7716691" y="31795833"/>
                <a:ext cx="2253085" cy="400110"/>
              </a:xfrm>
              <a:prstGeom prst="rect">
                <a:avLst/>
              </a:prstGeom>
              <a:noFill/>
            </p:spPr>
            <p:txBody>
              <a:bodyPr wrap="square" rtlCol="0">
                <a:spAutoFit/>
              </a:bodyPr>
              <a:lstStyle/>
              <a:p>
                <a:pPr algn="ctr"/>
                <a:r>
                  <a:rPr lang="en-US" sz="2000" dirty="0"/>
                  <a:t>Area of interest</a:t>
                </a:r>
              </a:p>
            </p:txBody>
          </p:sp>
          <p:cxnSp>
            <p:nvCxnSpPr>
              <p:cNvPr id="47" name="Straight Connector 46">
                <a:extLst>
                  <a:ext uri="{FF2B5EF4-FFF2-40B4-BE49-F238E27FC236}">
                    <a16:creationId xmlns:a16="http://schemas.microsoft.com/office/drawing/2014/main" id="{E0CDC679-E1BE-49FE-BCDA-D85337BAA34E}"/>
                  </a:ext>
                </a:extLst>
              </p:cNvPr>
              <p:cNvCxnSpPr/>
              <p:nvPr/>
            </p:nvCxnSpPr>
            <p:spPr>
              <a:xfrm>
                <a:off x="6960270" y="31995888"/>
                <a:ext cx="587613"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
            <p:nvSpPr>
              <p:cNvPr id="339" name="TextBox 338">
                <a:extLst>
                  <a:ext uri="{FF2B5EF4-FFF2-40B4-BE49-F238E27FC236}">
                    <a16:creationId xmlns:a16="http://schemas.microsoft.com/office/drawing/2014/main" id="{50D8AABE-6EEC-4535-96AD-2987344CA557}"/>
                  </a:ext>
                </a:extLst>
              </p:cNvPr>
              <p:cNvSpPr txBox="1"/>
              <p:nvPr/>
            </p:nvSpPr>
            <p:spPr>
              <a:xfrm>
                <a:off x="7716691" y="32092819"/>
                <a:ext cx="2253085" cy="400110"/>
              </a:xfrm>
              <a:prstGeom prst="rect">
                <a:avLst/>
              </a:prstGeom>
              <a:noFill/>
            </p:spPr>
            <p:txBody>
              <a:bodyPr wrap="square" rtlCol="0">
                <a:spAutoFit/>
              </a:bodyPr>
              <a:lstStyle/>
              <a:p>
                <a:pPr algn="ctr"/>
                <a:r>
                  <a:rPr lang="en-US" sz="2000" dirty="0"/>
                  <a:t>Evacuated area</a:t>
                </a:r>
              </a:p>
            </p:txBody>
          </p:sp>
          <p:cxnSp>
            <p:nvCxnSpPr>
              <p:cNvPr id="340" name="Straight Connector 339">
                <a:extLst>
                  <a:ext uri="{FF2B5EF4-FFF2-40B4-BE49-F238E27FC236}">
                    <a16:creationId xmlns:a16="http://schemas.microsoft.com/office/drawing/2014/main" id="{44559E21-E133-4815-A589-252945A948E5}"/>
                  </a:ext>
                </a:extLst>
              </p:cNvPr>
              <p:cNvCxnSpPr/>
              <p:nvPr/>
            </p:nvCxnSpPr>
            <p:spPr>
              <a:xfrm>
                <a:off x="6960270" y="32292874"/>
                <a:ext cx="587613" cy="0"/>
              </a:xfrm>
              <a:prstGeom prst="line">
                <a:avLst/>
              </a:prstGeom>
              <a:ln w="38100">
                <a:solidFill>
                  <a:schemeClr val="tx1"/>
                </a:solidFill>
              </a:ln>
            </p:spPr>
            <p:style>
              <a:lnRef idx="3">
                <a:schemeClr val="accent2"/>
              </a:lnRef>
              <a:fillRef idx="0">
                <a:schemeClr val="accent2"/>
              </a:fillRef>
              <a:effectRef idx="2">
                <a:schemeClr val="accent2"/>
              </a:effectRef>
              <a:fontRef idx="minor">
                <a:schemeClr val="tx1"/>
              </a:fontRef>
            </p:style>
          </p:cxnSp>
          <p:sp>
            <p:nvSpPr>
              <p:cNvPr id="343" name="TextBox 342">
                <a:extLst>
                  <a:ext uri="{FF2B5EF4-FFF2-40B4-BE49-F238E27FC236}">
                    <a16:creationId xmlns:a16="http://schemas.microsoft.com/office/drawing/2014/main" id="{3A124C6C-2A93-47C0-8BC1-48F10FEC25F3}"/>
                  </a:ext>
                </a:extLst>
              </p:cNvPr>
              <p:cNvSpPr txBox="1"/>
              <p:nvPr/>
            </p:nvSpPr>
            <p:spPr>
              <a:xfrm>
                <a:off x="7716691" y="32404959"/>
                <a:ext cx="2253085" cy="400110"/>
              </a:xfrm>
              <a:prstGeom prst="rect">
                <a:avLst/>
              </a:prstGeom>
              <a:noFill/>
            </p:spPr>
            <p:txBody>
              <a:bodyPr wrap="square" rtlCol="0">
                <a:spAutoFit/>
              </a:bodyPr>
              <a:lstStyle/>
              <a:p>
                <a:pPr algn="ctr"/>
                <a:r>
                  <a:rPr lang="en-US" sz="2000" dirty="0"/>
                  <a:t>Evacuation node</a:t>
                </a:r>
              </a:p>
            </p:txBody>
          </p:sp>
          <p:sp>
            <p:nvSpPr>
              <p:cNvPr id="48" name="Oval 47">
                <a:extLst>
                  <a:ext uri="{FF2B5EF4-FFF2-40B4-BE49-F238E27FC236}">
                    <a16:creationId xmlns:a16="http://schemas.microsoft.com/office/drawing/2014/main" id="{639BE798-0E4A-41CD-83C8-543D59ADFA4F}"/>
                  </a:ext>
                </a:extLst>
              </p:cNvPr>
              <p:cNvSpPr/>
              <p:nvPr/>
            </p:nvSpPr>
            <p:spPr>
              <a:xfrm>
                <a:off x="7228136" y="32550053"/>
                <a:ext cx="104832" cy="10992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TextBox 344">
                <a:extLst>
                  <a:ext uri="{FF2B5EF4-FFF2-40B4-BE49-F238E27FC236}">
                    <a16:creationId xmlns:a16="http://schemas.microsoft.com/office/drawing/2014/main" id="{DCCC63BE-E87C-48AB-800E-0638A5C11908}"/>
                  </a:ext>
                </a:extLst>
              </p:cNvPr>
              <p:cNvSpPr txBox="1"/>
              <p:nvPr/>
            </p:nvSpPr>
            <p:spPr>
              <a:xfrm>
                <a:off x="7716691" y="32708974"/>
                <a:ext cx="2253085" cy="400110"/>
              </a:xfrm>
              <a:prstGeom prst="rect">
                <a:avLst/>
              </a:prstGeom>
              <a:noFill/>
            </p:spPr>
            <p:txBody>
              <a:bodyPr wrap="square" rtlCol="0">
                <a:spAutoFit/>
              </a:bodyPr>
              <a:lstStyle/>
              <a:p>
                <a:pPr algn="ctr"/>
                <a:r>
                  <a:rPr lang="en-US" sz="2000" dirty="0"/>
                  <a:t>Safe node</a:t>
                </a:r>
              </a:p>
            </p:txBody>
          </p:sp>
          <p:sp>
            <p:nvSpPr>
              <p:cNvPr id="49" name="Isosceles Triangle 48">
                <a:extLst>
                  <a:ext uri="{FF2B5EF4-FFF2-40B4-BE49-F238E27FC236}">
                    <a16:creationId xmlns:a16="http://schemas.microsoft.com/office/drawing/2014/main" id="{2CA43050-FBE3-47DC-8721-9FD64CA18036}"/>
                  </a:ext>
                </a:extLst>
              </p:cNvPr>
              <p:cNvSpPr/>
              <p:nvPr/>
            </p:nvSpPr>
            <p:spPr>
              <a:xfrm>
                <a:off x="7228136" y="32842432"/>
                <a:ext cx="143124" cy="13319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Frame 50">
              <a:extLst>
                <a:ext uri="{FF2B5EF4-FFF2-40B4-BE49-F238E27FC236}">
                  <a16:creationId xmlns:a16="http://schemas.microsoft.com/office/drawing/2014/main" id="{C4EBAC00-F5CC-48E5-9686-1DEA7CF5889E}"/>
                </a:ext>
              </a:extLst>
            </p:cNvPr>
            <p:cNvSpPr/>
            <p:nvPr/>
          </p:nvSpPr>
          <p:spPr>
            <a:xfrm>
              <a:off x="4751568" y="27202147"/>
              <a:ext cx="3718664" cy="1968093"/>
            </a:xfrm>
            <a:prstGeom prst="frame">
              <a:avLst>
                <a:gd name="adj1" fmla="val 1496"/>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47" name="TextBox 346">
            <a:extLst>
              <a:ext uri="{FF2B5EF4-FFF2-40B4-BE49-F238E27FC236}">
                <a16:creationId xmlns:a16="http://schemas.microsoft.com/office/drawing/2014/main" id="{BAEBDDC7-B4E5-4610-B60B-060A05D89EC1}"/>
              </a:ext>
            </a:extLst>
          </p:cNvPr>
          <p:cNvSpPr txBox="1"/>
          <p:nvPr/>
        </p:nvSpPr>
        <p:spPr>
          <a:xfrm>
            <a:off x="709165" y="37294999"/>
            <a:ext cx="9482794" cy="523220"/>
          </a:xfrm>
          <a:prstGeom prst="rect">
            <a:avLst/>
          </a:prstGeom>
          <a:noFill/>
        </p:spPr>
        <p:txBody>
          <a:bodyPr wrap="square" rtlCol="0">
            <a:spAutoFit/>
          </a:bodyPr>
          <a:lstStyle/>
          <a:p>
            <a:pPr algn="just"/>
            <a:r>
              <a:rPr lang="en-US" sz="2800" b="1" dirty="0"/>
              <a:t>Figure 4. </a:t>
            </a:r>
            <a:r>
              <a:rPr lang="en-US" sz="2800" dirty="0"/>
              <a:t>Illustration of Greensboro’s evacuation instance.</a:t>
            </a:r>
            <a:endParaRPr lang="es-PY" sz="2800" b="1" dirty="0"/>
          </a:p>
        </p:txBody>
      </p:sp>
      <p:sp>
        <p:nvSpPr>
          <p:cNvPr id="348" name="Rectangle 347">
            <a:extLst>
              <a:ext uri="{FF2B5EF4-FFF2-40B4-BE49-F238E27FC236}">
                <a16:creationId xmlns:a16="http://schemas.microsoft.com/office/drawing/2014/main" id="{00C2270B-2B6C-4F4A-B551-BD884A80A26D}"/>
              </a:ext>
            </a:extLst>
          </p:cNvPr>
          <p:cNvSpPr/>
          <p:nvPr/>
        </p:nvSpPr>
        <p:spPr>
          <a:xfrm>
            <a:off x="663006" y="37818219"/>
            <a:ext cx="9585339" cy="4401205"/>
          </a:xfrm>
          <a:prstGeom prst="rect">
            <a:avLst/>
          </a:prstGeom>
        </p:spPr>
        <p:txBody>
          <a:bodyPr wrap="square">
            <a:spAutoFit/>
          </a:bodyPr>
          <a:lstStyle/>
          <a:p>
            <a:pPr algn="just"/>
            <a:r>
              <a:rPr lang="en-US" sz="2800" dirty="0"/>
              <a:t>Optimization techniques have been successfully applied to evacuation problems for non-electric vehicles [2][3]. These </a:t>
            </a:r>
            <a:r>
              <a:rPr lang="en-US" sz="2800" b="1" dirty="0"/>
              <a:t>zone-based evacuation planning problems</a:t>
            </a:r>
            <a:r>
              <a:rPr lang="en-US" sz="2800" dirty="0"/>
              <a:t> (ZEPP) </a:t>
            </a:r>
            <a:r>
              <a:rPr lang="en-US" sz="2800" b="1" dirty="0"/>
              <a:t>assign a path and departure times </a:t>
            </a:r>
            <a:r>
              <a:rPr lang="en-US" sz="2800" dirty="0"/>
              <a:t>to each zone that needs to be evacuated.</a:t>
            </a:r>
          </a:p>
          <a:p>
            <a:pPr algn="just"/>
            <a:endParaRPr lang="en-US" sz="2800" dirty="0"/>
          </a:p>
          <a:p>
            <a:pPr algn="just"/>
            <a:r>
              <a:rPr lang="en-US" sz="2800" dirty="0"/>
              <a:t>In this project, we add </a:t>
            </a:r>
            <a:r>
              <a:rPr lang="en-US" sz="2800" b="1" dirty="0"/>
              <a:t>new constraints </a:t>
            </a:r>
            <a:r>
              <a:rPr lang="en-US" sz="2800" dirty="0"/>
              <a:t>to these ZEPP obtained from the electric grid models to be able to </a:t>
            </a:r>
            <a:r>
              <a:rPr lang="en-US" sz="2800" b="1" dirty="0"/>
              <a:t>assign charging times for </a:t>
            </a:r>
            <a:r>
              <a:rPr lang="en-US" sz="2800" b="1"/>
              <a:t>the EVs</a:t>
            </a:r>
            <a:r>
              <a:rPr lang="en-US" sz="2800" b="1" dirty="0"/>
              <a:t>.</a:t>
            </a:r>
          </a:p>
          <a:p>
            <a:pPr algn="just"/>
            <a:endParaRPr lang="en-US" sz="2800" dirty="0"/>
          </a:p>
          <a:p>
            <a:pPr algn="just"/>
            <a:endParaRPr lang="en-US" sz="2800" dirty="0"/>
          </a:p>
        </p:txBody>
      </p:sp>
      <p:sp>
        <p:nvSpPr>
          <p:cNvPr id="350" name="Arrow: Right 349">
            <a:extLst>
              <a:ext uri="{FF2B5EF4-FFF2-40B4-BE49-F238E27FC236}">
                <a16:creationId xmlns:a16="http://schemas.microsoft.com/office/drawing/2014/main" id="{E6EDAE14-9C73-44D2-A90F-9739871BB25E}"/>
              </a:ext>
            </a:extLst>
          </p:cNvPr>
          <p:cNvSpPr/>
          <p:nvPr/>
        </p:nvSpPr>
        <p:spPr>
          <a:xfrm rot="5400000" flipV="1">
            <a:off x="-151929" y="27718307"/>
            <a:ext cx="2860793" cy="796263"/>
          </a:xfrm>
          <a:prstGeom prst="rightArrow">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Arrow: Right 350">
            <a:extLst>
              <a:ext uri="{FF2B5EF4-FFF2-40B4-BE49-F238E27FC236}">
                <a16:creationId xmlns:a16="http://schemas.microsoft.com/office/drawing/2014/main" id="{82369003-F732-4B33-B3AD-81CC1FEC0758}"/>
              </a:ext>
            </a:extLst>
          </p:cNvPr>
          <p:cNvSpPr/>
          <p:nvPr/>
        </p:nvSpPr>
        <p:spPr>
          <a:xfrm rot="5400000" flipV="1">
            <a:off x="885591" y="27702052"/>
            <a:ext cx="2860793" cy="796263"/>
          </a:xfrm>
          <a:prstGeom prst="rightArrow">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Arrow: Right 352">
            <a:extLst>
              <a:ext uri="{FF2B5EF4-FFF2-40B4-BE49-F238E27FC236}">
                <a16:creationId xmlns:a16="http://schemas.microsoft.com/office/drawing/2014/main" id="{B08B8D02-0310-4C04-A577-8F87439C4C4F}"/>
              </a:ext>
            </a:extLst>
          </p:cNvPr>
          <p:cNvSpPr/>
          <p:nvPr/>
        </p:nvSpPr>
        <p:spPr>
          <a:xfrm rot="5400000" flipV="1">
            <a:off x="1944773" y="27704196"/>
            <a:ext cx="2860793" cy="796263"/>
          </a:xfrm>
          <a:prstGeom prst="rightArrow">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Arrow: Right 353">
            <a:extLst>
              <a:ext uri="{FF2B5EF4-FFF2-40B4-BE49-F238E27FC236}">
                <a16:creationId xmlns:a16="http://schemas.microsoft.com/office/drawing/2014/main" id="{8A18BE0D-8C45-445F-B476-05B0AF2087FC}"/>
              </a:ext>
            </a:extLst>
          </p:cNvPr>
          <p:cNvSpPr/>
          <p:nvPr/>
        </p:nvSpPr>
        <p:spPr>
          <a:xfrm rot="5400000" flipV="1">
            <a:off x="2982293" y="27687941"/>
            <a:ext cx="2860793" cy="796263"/>
          </a:xfrm>
          <a:prstGeom prst="rightArrow">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Arrow: Right 354">
            <a:extLst>
              <a:ext uri="{FF2B5EF4-FFF2-40B4-BE49-F238E27FC236}">
                <a16:creationId xmlns:a16="http://schemas.microsoft.com/office/drawing/2014/main" id="{7766EF80-2AFF-4D45-AEEC-4F1DEC747B9E}"/>
              </a:ext>
            </a:extLst>
          </p:cNvPr>
          <p:cNvSpPr/>
          <p:nvPr/>
        </p:nvSpPr>
        <p:spPr>
          <a:xfrm rot="5400000" flipV="1">
            <a:off x="3998300" y="27677072"/>
            <a:ext cx="2860792" cy="796263"/>
          </a:xfrm>
          <a:prstGeom prst="rightArrow">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Arrow: Right 355">
            <a:extLst>
              <a:ext uri="{FF2B5EF4-FFF2-40B4-BE49-F238E27FC236}">
                <a16:creationId xmlns:a16="http://schemas.microsoft.com/office/drawing/2014/main" id="{6E2314F8-38CD-4955-9F5E-5187A8E3A077}"/>
              </a:ext>
            </a:extLst>
          </p:cNvPr>
          <p:cNvSpPr/>
          <p:nvPr/>
        </p:nvSpPr>
        <p:spPr>
          <a:xfrm rot="5400000" flipV="1">
            <a:off x="5035819" y="27660817"/>
            <a:ext cx="2860793" cy="796263"/>
          </a:xfrm>
          <a:prstGeom prst="rightArrow">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Arrow: Right 356">
            <a:extLst>
              <a:ext uri="{FF2B5EF4-FFF2-40B4-BE49-F238E27FC236}">
                <a16:creationId xmlns:a16="http://schemas.microsoft.com/office/drawing/2014/main" id="{904B48FC-385A-4B18-991A-764C4897812A}"/>
              </a:ext>
            </a:extLst>
          </p:cNvPr>
          <p:cNvSpPr/>
          <p:nvPr/>
        </p:nvSpPr>
        <p:spPr>
          <a:xfrm rot="5400000" flipV="1">
            <a:off x="6095001" y="27662961"/>
            <a:ext cx="2860793" cy="796263"/>
          </a:xfrm>
          <a:prstGeom prst="rightArrow">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Arrow: Right 357">
            <a:extLst>
              <a:ext uri="{FF2B5EF4-FFF2-40B4-BE49-F238E27FC236}">
                <a16:creationId xmlns:a16="http://schemas.microsoft.com/office/drawing/2014/main" id="{54900BA5-A463-47B2-9D1E-A96516B58E1A}"/>
              </a:ext>
            </a:extLst>
          </p:cNvPr>
          <p:cNvSpPr/>
          <p:nvPr/>
        </p:nvSpPr>
        <p:spPr>
          <a:xfrm rot="5400000" flipV="1">
            <a:off x="7132521" y="27646706"/>
            <a:ext cx="2860793" cy="796263"/>
          </a:xfrm>
          <a:prstGeom prst="rightArrow">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Arrow: Right 362">
            <a:extLst>
              <a:ext uri="{FF2B5EF4-FFF2-40B4-BE49-F238E27FC236}">
                <a16:creationId xmlns:a16="http://schemas.microsoft.com/office/drawing/2014/main" id="{E1C2CA2F-4F97-469B-87E8-26E0B02482F3}"/>
              </a:ext>
            </a:extLst>
          </p:cNvPr>
          <p:cNvSpPr/>
          <p:nvPr/>
        </p:nvSpPr>
        <p:spPr>
          <a:xfrm rot="5400000" flipV="1">
            <a:off x="8180952" y="27654860"/>
            <a:ext cx="2860793" cy="796263"/>
          </a:xfrm>
          <a:prstGeom prst="rightArrow">
            <a:avLst/>
          </a:prstGeom>
          <a:solidFill>
            <a:srgbClr val="B3A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716218C-DD39-4352-99A8-455906D28A44}"/>
              </a:ext>
            </a:extLst>
          </p:cNvPr>
          <p:cNvSpPr txBox="1"/>
          <p:nvPr/>
        </p:nvSpPr>
        <p:spPr>
          <a:xfrm>
            <a:off x="375971" y="27167926"/>
            <a:ext cx="9917307" cy="1384995"/>
          </a:xfrm>
          <a:prstGeom prst="rect">
            <a:avLst/>
          </a:prstGeom>
          <a:solidFill>
            <a:schemeClr val="bg1"/>
          </a:solidFill>
          <a:ln w="28575">
            <a:solidFill>
              <a:srgbClr val="B09F63"/>
            </a:solidFill>
          </a:ln>
        </p:spPr>
        <p:txBody>
          <a:bodyPr wrap="square" rtlCol="0">
            <a:spAutoFit/>
          </a:bodyPr>
          <a:lstStyle/>
          <a:p>
            <a:pPr algn="just"/>
            <a:r>
              <a:rPr lang="en-US" sz="2800" b="1" dirty="0"/>
              <a:t>The electric and transportation models communicate through pre-computed linear constraints given by the electric model and incorporated into the evacuation problem.</a:t>
            </a:r>
          </a:p>
        </p:txBody>
      </p:sp>
      <p:grpSp>
        <p:nvGrpSpPr>
          <p:cNvPr id="1026" name="Group 1025">
            <a:extLst>
              <a:ext uri="{FF2B5EF4-FFF2-40B4-BE49-F238E27FC236}">
                <a16:creationId xmlns:a16="http://schemas.microsoft.com/office/drawing/2014/main" id="{F5804800-357E-4DDD-BACE-74B4414317C0}"/>
              </a:ext>
            </a:extLst>
          </p:cNvPr>
          <p:cNvGrpSpPr/>
          <p:nvPr/>
        </p:nvGrpSpPr>
        <p:grpSpPr>
          <a:xfrm>
            <a:off x="24533287" y="10148155"/>
            <a:ext cx="6790121" cy="4187521"/>
            <a:chOff x="24533287" y="10510105"/>
            <a:chExt cx="6790121" cy="4187521"/>
          </a:xfrm>
        </p:grpSpPr>
        <p:sp>
          <p:nvSpPr>
            <p:cNvPr id="56" name="TextBox 55">
              <a:extLst>
                <a:ext uri="{FF2B5EF4-FFF2-40B4-BE49-F238E27FC236}">
                  <a16:creationId xmlns:a16="http://schemas.microsoft.com/office/drawing/2014/main" id="{F5CB3CC7-3E71-49C1-93D7-E57C2DA2B46E}"/>
                </a:ext>
              </a:extLst>
            </p:cNvPr>
            <p:cNvSpPr txBox="1"/>
            <p:nvPr/>
          </p:nvSpPr>
          <p:spPr>
            <a:xfrm>
              <a:off x="24533287" y="10510105"/>
              <a:ext cx="1662661" cy="707886"/>
            </a:xfrm>
            <a:prstGeom prst="rect">
              <a:avLst/>
            </a:prstGeom>
            <a:noFill/>
            <a:ln w="76200">
              <a:solidFill>
                <a:srgbClr val="B09F63"/>
              </a:solidFill>
            </a:ln>
          </p:spPr>
          <p:txBody>
            <a:bodyPr wrap="square" rtlCol="0">
              <a:spAutoFit/>
            </a:bodyPr>
            <a:lstStyle/>
            <a:p>
              <a:pPr algn="ctr"/>
              <a:r>
                <a:rPr lang="en-US" sz="4000" dirty="0"/>
                <a:t>Parcels</a:t>
              </a:r>
            </a:p>
          </p:txBody>
        </p:sp>
        <p:sp>
          <p:nvSpPr>
            <p:cNvPr id="365" name="TextBox 364">
              <a:extLst>
                <a:ext uri="{FF2B5EF4-FFF2-40B4-BE49-F238E27FC236}">
                  <a16:creationId xmlns:a16="http://schemas.microsoft.com/office/drawing/2014/main" id="{1DC7A98F-7EAC-48B0-87B2-8130BE8A7B11}"/>
                </a:ext>
              </a:extLst>
            </p:cNvPr>
            <p:cNvSpPr txBox="1"/>
            <p:nvPr/>
          </p:nvSpPr>
          <p:spPr>
            <a:xfrm>
              <a:off x="26349435" y="12265122"/>
              <a:ext cx="3195379" cy="707886"/>
            </a:xfrm>
            <a:prstGeom prst="rect">
              <a:avLst/>
            </a:prstGeom>
            <a:noFill/>
            <a:ln w="76200">
              <a:solidFill>
                <a:srgbClr val="B09F63"/>
              </a:solidFill>
            </a:ln>
          </p:spPr>
          <p:txBody>
            <a:bodyPr wrap="square" rtlCol="0">
              <a:spAutoFit/>
            </a:bodyPr>
            <a:lstStyle/>
            <a:p>
              <a:pPr algn="ctr"/>
              <a:r>
                <a:rPr lang="en-US" sz="4000" dirty="0"/>
                <a:t>Census tracts</a:t>
              </a:r>
            </a:p>
          </p:txBody>
        </p:sp>
        <p:sp>
          <p:nvSpPr>
            <p:cNvPr id="367" name="TextBox 366">
              <a:extLst>
                <a:ext uri="{FF2B5EF4-FFF2-40B4-BE49-F238E27FC236}">
                  <a16:creationId xmlns:a16="http://schemas.microsoft.com/office/drawing/2014/main" id="{5888624F-A2E5-4D25-887C-F8DDE481147E}"/>
                </a:ext>
              </a:extLst>
            </p:cNvPr>
            <p:cNvSpPr txBox="1"/>
            <p:nvPr/>
          </p:nvSpPr>
          <p:spPr>
            <a:xfrm>
              <a:off x="29485645" y="10510105"/>
              <a:ext cx="1596561" cy="707886"/>
            </a:xfrm>
            <a:prstGeom prst="rect">
              <a:avLst/>
            </a:prstGeom>
            <a:noFill/>
            <a:ln w="76200">
              <a:solidFill>
                <a:srgbClr val="B09F63"/>
              </a:solidFill>
            </a:ln>
          </p:spPr>
          <p:txBody>
            <a:bodyPr wrap="square" rtlCol="0">
              <a:spAutoFit/>
            </a:bodyPr>
            <a:lstStyle/>
            <a:p>
              <a:pPr algn="ctr"/>
              <a:r>
                <a:rPr lang="en-US" sz="4000" dirty="0"/>
                <a:t>Buses</a:t>
              </a:r>
            </a:p>
          </p:txBody>
        </p:sp>
        <p:sp>
          <p:nvSpPr>
            <p:cNvPr id="368" name="TextBox 367">
              <a:extLst>
                <a:ext uri="{FF2B5EF4-FFF2-40B4-BE49-F238E27FC236}">
                  <a16:creationId xmlns:a16="http://schemas.microsoft.com/office/drawing/2014/main" id="{656CB3B4-577A-44FB-8413-D651D0568E14}"/>
                </a:ext>
              </a:extLst>
            </p:cNvPr>
            <p:cNvSpPr txBox="1"/>
            <p:nvPr/>
          </p:nvSpPr>
          <p:spPr>
            <a:xfrm>
              <a:off x="29485645" y="13989740"/>
              <a:ext cx="1837763" cy="707886"/>
            </a:xfrm>
            <a:prstGeom prst="rect">
              <a:avLst/>
            </a:prstGeom>
            <a:noFill/>
            <a:ln w="76200">
              <a:solidFill>
                <a:srgbClr val="B09F63"/>
              </a:solidFill>
            </a:ln>
          </p:spPr>
          <p:txBody>
            <a:bodyPr wrap="square" rtlCol="0">
              <a:spAutoFit/>
            </a:bodyPr>
            <a:lstStyle/>
            <a:p>
              <a:pPr algn="ctr"/>
              <a:r>
                <a:rPr lang="en-US" sz="4000" dirty="0"/>
                <a:t>Feeders</a:t>
              </a:r>
            </a:p>
          </p:txBody>
        </p:sp>
        <p:sp>
          <p:nvSpPr>
            <p:cNvPr id="369" name="TextBox 368">
              <a:extLst>
                <a:ext uri="{FF2B5EF4-FFF2-40B4-BE49-F238E27FC236}">
                  <a16:creationId xmlns:a16="http://schemas.microsoft.com/office/drawing/2014/main" id="{492741CC-C4CA-48E5-8829-CD73527E1A3E}"/>
                </a:ext>
              </a:extLst>
            </p:cNvPr>
            <p:cNvSpPr txBox="1"/>
            <p:nvPr/>
          </p:nvSpPr>
          <p:spPr>
            <a:xfrm>
              <a:off x="24688294" y="13989740"/>
              <a:ext cx="1596561" cy="707886"/>
            </a:xfrm>
            <a:prstGeom prst="rect">
              <a:avLst/>
            </a:prstGeom>
            <a:noFill/>
            <a:ln w="76200">
              <a:solidFill>
                <a:srgbClr val="B09F63"/>
              </a:solidFill>
            </a:ln>
          </p:spPr>
          <p:txBody>
            <a:bodyPr wrap="square" rtlCol="0">
              <a:spAutoFit/>
            </a:bodyPr>
            <a:lstStyle/>
            <a:p>
              <a:pPr algn="ctr"/>
              <a:r>
                <a:rPr lang="en-US" sz="4000" dirty="0"/>
                <a:t>TAZs</a:t>
              </a:r>
            </a:p>
          </p:txBody>
        </p:sp>
        <p:cxnSp>
          <p:nvCxnSpPr>
            <p:cNvPr id="58" name="Straight Arrow Connector 57">
              <a:extLst>
                <a:ext uri="{FF2B5EF4-FFF2-40B4-BE49-F238E27FC236}">
                  <a16:creationId xmlns:a16="http://schemas.microsoft.com/office/drawing/2014/main" id="{14E037A8-EF97-4A1E-AF94-3D126BAEC866}"/>
                </a:ext>
              </a:extLst>
            </p:cNvPr>
            <p:cNvCxnSpPr>
              <a:cxnSpLocks/>
            </p:cNvCxnSpPr>
            <p:nvPr/>
          </p:nvCxnSpPr>
          <p:spPr>
            <a:xfrm>
              <a:off x="26074033" y="11415203"/>
              <a:ext cx="398104" cy="753772"/>
            </a:xfrm>
            <a:prstGeom prst="straightConnector1">
              <a:avLst/>
            </a:prstGeom>
            <a:ln w="76200">
              <a:solidFill>
                <a:srgbClr val="B09F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F0980EB3-4A81-48E4-A79C-3259F6A10B83}"/>
                </a:ext>
              </a:extLst>
            </p:cNvPr>
            <p:cNvCxnSpPr>
              <a:cxnSpLocks/>
            </p:cNvCxnSpPr>
            <p:nvPr/>
          </p:nvCxnSpPr>
          <p:spPr>
            <a:xfrm flipH="1">
              <a:off x="29544816" y="11412551"/>
              <a:ext cx="230334" cy="756424"/>
            </a:xfrm>
            <a:prstGeom prst="straightConnector1">
              <a:avLst/>
            </a:prstGeom>
            <a:ln w="76200">
              <a:solidFill>
                <a:srgbClr val="B09F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F14749B6-CBD8-4508-8DFB-61E165B7906E}"/>
                </a:ext>
              </a:extLst>
            </p:cNvPr>
            <p:cNvCxnSpPr>
              <a:cxnSpLocks/>
            </p:cNvCxnSpPr>
            <p:nvPr/>
          </p:nvCxnSpPr>
          <p:spPr>
            <a:xfrm flipH="1">
              <a:off x="26195948" y="13145355"/>
              <a:ext cx="276189" cy="716079"/>
            </a:xfrm>
            <a:prstGeom prst="straightConnector1">
              <a:avLst/>
            </a:prstGeom>
            <a:ln w="76200">
              <a:solidFill>
                <a:srgbClr val="B09F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49F1ABAF-DD24-42F2-AE66-477CE9F0D5A0}"/>
                </a:ext>
              </a:extLst>
            </p:cNvPr>
            <p:cNvCxnSpPr>
              <a:cxnSpLocks/>
            </p:cNvCxnSpPr>
            <p:nvPr/>
          </p:nvCxnSpPr>
          <p:spPr>
            <a:xfrm>
              <a:off x="29335423" y="13074141"/>
              <a:ext cx="324560" cy="787293"/>
            </a:xfrm>
            <a:prstGeom prst="straightConnector1">
              <a:avLst/>
            </a:prstGeom>
            <a:ln w="76200">
              <a:solidFill>
                <a:srgbClr val="B09F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54E9B95F-FD60-4812-9EFE-014049B39E32}"/>
                </a:ext>
              </a:extLst>
            </p:cNvPr>
            <p:cNvCxnSpPr>
              <a:cxnSpLocks/>
            </p:cNvCxnSpPr>
            <p:nvPr/>
          </p:nvCxnSpPr>
          <p:spPr>
            <a:xfrm>
              <a:off x="25296617" y="11412551"/>
              <a:ext cx="68000" cy="2378284"/>
            </a:xfrm>
            <a:prstGeom prst="straightConnector1">
              <a:avLst/>
            </a:prstGeom>
            <a:ln w="76200">
              <a:solidFill>
                <a:srgbClr val="B09F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D3FBA88E-D704-462F-9982-918C424FEF72}"/>
                </a:ext>
              </a:extLst>
            </p:cNvPr>
            <p:cNvCxnSpPr>
              <a:cxnSpLocks/>
            </p:cNvCxnSpPr>
            <p:nvPr/>
          </p:nvCxnSpPr>
          <p:spPr>
            <a:xfrm flipH="1">
              <a:off x="26486548" y="14315930"/>
              <a:ext cx="2829716" cy="0"/>
            </a:xfrm>
            <a:prstGeom prst="straightConnector1">
              <a:avLst/>
            </a:prstGeom>
            <a:ln w="76200">
              <a:solidFill>
                <a:srgbClr val="B09F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11012D2C-B230-47C6-8F5C-62C736F3A0BC}"/>
                </a:ext>
              </a:extLst>
            </p:cNvPr>
            <p:cNvCxnSpPr>
              <a:cxnSpLocks/>
            </p:cNvCxnSpPr>
            <p:nvPr/>
          </p:nvCxnSpPr>
          <p:spPr>
            <a:xfrm>
              <a:off x="30382967" y="11393501"/>
              <a:ext cx="68000" cy="2378284"/>
            </a:xfrm>
            <a:prstGeom prst="straightConnector1">
              <a:avLst/>
            </a:prstGeom>
            <a:ln w="76200">
              <a:solidFill>
                <a:srgbClr val="B09F6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25B7E92F-6013-41C4-8CFE-2B26DD5B77D8}"/>
                </a:ext>
              </a:extLst>
            </p:cNvPr>
            <p:cNvCxnSpPr>
              <a:cxnSpLocks/>
            </p:cNvCxnSpPr>
            <p:nvPr/>
          </p:nvCxnSpPr>
          <p:spPr>
            <a:xfrm flipH="1">
              <a:off x="26467498" y="10829780"/>
              <a:ext cx="2829716" cy="0"/>
            </a:xfrm>
            <a:prstGeom prst="straightConnector1">
              <a:avLst/>
            </a:prstGeom>
            <a:ln w="76200">
              <a:solidFill>
                <a:srgbClr val="B09F63"/>
              </a:solidFill>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77" name="Graphic 76" descr="Badge 1 with solid fill">
            <a:extLst>
              <a:ext uri="{FF2B5EF4-FFF2-40B4-BE49-F238E27FC236}">
                <a16:creationId xmlns:a16="http://schemas.microsoft.com/office/drawing/2014/main" id="{1E2D2D6E-1E66-4D2A-B075-BE6B46BF8325}"/>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3673048" y="16539219"/>
            <a:ext cx="914400" cy="914400"/>
          </a:xfrm>
          <a:prstGeom prst="rect">
            <a:avLst/>
          </a:prstGeom>
        </p:spPr>
      </p:pic>
      <p:pic>
        <p:nvPicPr>
          <p:cNvPr id="81" name="Graphic 80" descr="Badge 3 with solid fill">
            <a:extLst>
              <a:ext uri="{FF2B5EF4-FFF2-40B4-BE49-F238E27FC236}">
                <a16:creationId xmlns:a16="http://schemas.microsoft.com/office/drawing/2014/main" id="{C2ED4534-6396-4609-9B7B-C7F979EFAC6D}"/>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3673048" y="20460504"/>
            <a:ext cx="914400" cy="914400"/>
          </a:xfrm>
          <a:prstGeom prst="rect">
            <a:avLst/>
          </a:prstGeom>
        </p:spPr>
      </p:pic>
      <p:sp>
        <p:nvSpPr>
          <p:cNvPr id="398" name="TextBox 397">
            <a:extLst>
              <a:ext uri="{FF2B5EF4-FFF2-40B4-BE49-F238E27FC236}">
                <a16:creationId xmlns:a16="http://schemas.microsoft.com/office/drawing/2014/main" id="{A8DCEC80-8D43-41F5-AED5-A843357840B4}"/>
              </a:ext>
            </a:extLst>
          </p:cNvPr>
          <p:cNvSpPr txBox="1"/>
          <p:nvPr/>
        </p:nvSpPr>
        <p:spPr>
          <a:xfrm>
            <a:off x="23566681" y="14538102"/>
            <a:ext cx="8758355" cy="1384995"/>
          </a:xfrm>
          <a:prstGeom prst="rect">
            <a:avLst/>
          </a:prstGeom>
          <a:noFill/>
        </p:spPr>
        <p:txBody>
          <a:bodyPr wrap="square" rtlCol="0">
            <a:spAutoFit/>
          </a:bodyPr>
          <a:lstStyle/>
          <a:p>
            <a:pPr algn="just"/>
            <a:r>
              <a:rPr lang="en-US" sz="2800" b="1" dirty="0"/>
              <a:t>Figure 6. </a:t>
            </a:r>
            <a:r>
              <a:rPr lang="en-US" sz="2800" dirty="0"/>
              <a:t>Vehicles need to be distributed, and EVs assigned along different levels; from individual parcels, to buses in the electric grid, to TAZs in the transportation network.</a:t>
            </a:r>
            <a:endParaRPr lang="es-PY" sz="2800" b="1" dirty="0"/>
          </a:p>
        </p:txBody>
      </p:sp>
      <p:sp>
        <p:nvSpPr>
          <p:cNvPr id="400" name="Rectangle 399">
            <a:extLst>
              <a:ext uri="{FF2B5EF4-FFF2-40B4-BE49-F238E27FC236}">
                <a16:creationId xmlns:a16="http://schemas.microsoft.com/office/drawing/2014/main" id="{0AECA7E9-3289-4255-843B-3BCA3325C86D}"/>
              </a:ext>
            </a:extLst>
          </p:cNvPr>
          <p:cNvSpPr/>
          <p:nvPr/>
        </p:nvSpPr>
        <p:spPr>
          <a:xfrm>
            <a:off x="24688294" y="20460504"/>
            <a:ext cx="7636741" cy="2677656"/>
          </a:xfrm>
          <a:prstGeom prst="rect">
            <a:avLst/>
          </a:prstGeom>
        </p:spPr>
        <p:txBody>
          <a:bodyPr wrap="square">
            <a:spAutoFit/>
          </a:bodyPr>
          <a:lstStyle/>
          <a:p>
            <a:pPr algn="just"/>
            <a:r>
              <a:rPr lang="en-US" sz="2800" dirty="0"/>
              <a:t>After vehicles are distributed along parcels and buses, some of them are </a:t>
            </a:r>
            <a:r>
              <a:rPr lang="en-US" sz="2800" b="1" dirty="0"/>
              <a:t>assigned as EVs proportional to the base load at that bus </a:t>
            </a:r>
            <a:r>
              <a:rPr lang="en-US" sz="2800" dirty="0"/>
              <a:t>and the number of EVs in that TAZ determined in step 2. The vehicles in buses with higher loads have larger chances of being “turned” into EVs.</a:t>
            </a:r>
            <a:endParaRPr lang="en-US" sz="2800" b="1" dirty="0"/>
          </a:p>
        </p:txBody>
      </p:sp>
      <p:sp>
        <p:nvSpPr>
          <p:cNvPr id="407" name="Rectangle 406">
            <a:extLst>
              <a:ext uri="{FF2B5EF4-FFF2-40B4-BE49-F238E27FC236}">
                <a16:creationId xmlns:a16="http://schemas.microsoft.com/office/drawing/2014/main" id="{F3AD0382-D89E-4E72-8A6A-FBC3A1938A7E}"/>
              </a:ext>
            </a:extLst>
          </p:cNvPr>
          <p:cNvSpPr/>
          <p:nvPr/>
        </p:nvSpPr>
        <p:spPr>
          <a:xfrm>
            <a:off x="23605556" y="25398211"/>
            <a:ext cx="8603679" cy="6986528"/>
          </a:xfrm>
          <a:prstGeom prst="rect">
            <a:avLst/>
          </a:prstGeom>
        </p:spPr>
        <p:txBody>
          <a:bodyPr wrap="square">
            <a:spAutoFit/>
          </a:bodyPr>
          <a:lstStyle/>
          <a:p>
            <a:pPr algn="just"/>
            <a:r>
              <a:rPr lang="en-US" sz="2800" dirty="0"/>
              <a:t> The optimization results and theoretical findings are simulated and validated with Simulation of Urban Mobility (SUMO) [5]. The simulations will accommodate several different scenarios: </a:t>
            </a:r>
          </a:p>
          <a:p>
            <a:pPr algn="just"/>
            <a:endParaRPr lang="en-US" sz="2800" dirty="0"/>
          </a:p>
          <a:p>
            <a:pPr marL="685800" indent="-685800" algn="just">
              <a:buFont typeface="Arial" panose="020B0604020202020204" pitchFamily="34" charset="0"/>
              <a:buChar char="•"/>
            </a:pPr>
            <a:r>
              <a:rPr lang="en-US" sz="2800" b="1" dirty="0"/>
              <a:t>Deadline driven</a:t>
            </a:r>
            <a:r>
              <a:rPr lang="en-US" sz="2800" dirty="0"/>
              <a:t>, where the area needs to be evacuated before a particular known time, for example, before a hurricane arrives</a:t>
            </a:r>
          </a:p>
          <a:p>
            <a:pPr marL="685800" indent="-685800" algn="just">
              <a:buFont typeface="Arial" panose="020B0604020202020204" pitchFamily="34" charset="0"/>
              <a:buChar char="•"/>
            </a:pPr>
            <a:r>
              <a:rPr lang="en-US" sz="2800" b="1" dirty="0"/>
              <a:t>Continuous</a:t>
            </a:r>
            <a:r>
              <a:rPr lang="en-US" sz="2800" dirty="0"/>
              <a:t>, where the disaster is ongoing and there may be a continuous and changing impact on infrastructure networks, for example, during a wildfire</a:t>
            </a:r>
          </a:p>
          <a:p>
            <a:pPr marL="685800" indent="-685800" algn="just">
              <a:buFont typeface="Arial" panose="020B0604020202020204" pitchFamily="34" charset="0"/>
              <a:buChar char="•"/>
            </a:pPr>
            <a:r>
              <a:rPr lang="en-US" sz="2800" b="1" dirty="0"/>
              <a:t>Post-disaster</a:t>
            </a:r>
            <a:r>
              <a:rPr lang="en-US" sz="2800" dirty="0"/>
              <a:t>, where the disaster has already occurred and impacted the infrastructure network, for example, after an earthquake.</a:t>
            </a:r>
          </a:p>
          <a:p>
            <a:pPr marL="685800" indent="-685800" algn="just">
              <a:buFont typeface="Arial" panose="020B0604020202020204" pitchFamily="34" charset="0"/>
              <a:buChar char="•"/>
            </a:pPr>
            <a:endParaRPr lang="en-US" sz="2800" dirty="0"/>
          </a:p>
        </p:txBody>
      </p:sp>
      <p:pic>
        <p:nvPicPr>
          <p:cNvPr id="408" name="Picture 407">
            <a:extLst>
              <a:ext uri="{FF2B5EF4-FFF2-40B4-BE49-F238E27FC236}">
                <a16:creationId xmlns:a16="http://schemas.microsoft.com/office/drawing/2014/main" id="{DC96A548-C5FC-415E-B0AE-36BEC028FEA2}"/>
              </a:ext>
            </a:extLst>
          </p:cNvPr>
          <p:cNvPicPr>
            <a:picLocks noChangeAspect="1"/>
          </p:cNvPicPr>
          <p:nvPr/>
        </p:nvPicPr>
        <p:blipFill>
          <a:blip r:embed="rId37"/>
          <a:stretch>
            <a:fillRect/>
          </a:stretch>
        </p:blipFill>
        <p:spPr>
          <a:xfrm>
            <a:off x="25743827" y="32384739"/>
            <a:ext cx="4612163" cy="2867431"/>
          </a:xfrm>
          <a:prstGeom prst="rect">
            <a:avLst/>
          </a:prstGeom>
        </p:spPr>
      </p:pic>
      <p:cxnSp>
        <p:nvCxnSpPr>
          <p:cNvPr id="411" name="Straight Connector 410">
            <a:extLst>
              <a:ext uri="{FF2B5EF4-FFF2-40B4-BE49-F238E27FC236}">
                <a16:creationId xmlns:a16="http://schemas.microsoft.com/office/drawing/2014/main" id="{D7F85FC8-FF93-4AAE-B1F7-6F2724780401}"/>
              </a:ext>
            </a:extLst>
          </p:cNvPr>
          <p:cNvCxnSpPr>
            <a:cxnSpLocks/>
          </p:cNvCxnSpPr>
          <p:nvPr/>
        </p:nvCxnSpPr>
        <p:spPr>
          <a:xfrm flipV="1">
            <a:off x="24688294" y="33882268"/>
            <a:ext cx="3194062" cy="3497531"/>
          </a:xfrm>
          <a:prstGeom prst="line">
            <a:avLst/>
          </a:prstGeom>
        </p:spPr>
        <p:style>
          <a:lnRef idx="1">
            <a:schemeClr val="dk1"/>
          </a:lnRef>
          <a:fillRef idx="0">
            <a:schemeClr val="dk1"/>
          </a:fillRef>
          <a:effectRef idx="0">
            <a:schemeClr val="dk1"/>
          </a:effectRef>
          <a:fontRef idx="minor">
            <a:schemeClr val="tx1"/>
          </a:fontRef>
        </p:style>
      </p:cxnSp>
      <p:pic>
        <p:nvPicPr>
          <p:cNvPr id="409" name="Picture 408">
            <a:extLst>
              <a:ext uri="{FF2B5EF4-FFF2-40B4-BE49-F238E27FC236}">
                <a16:creationId xmlns:a16="http://schemas.microsoft.com/office/drawing/2014/main" id="{E0E5ED5D-EC22-48A4-87BF-E2691BCF018F}"/>
              </a:ext>
            </a:extLst>
          </p:cNvPr>
          <p:cNvPicPr>
            <a:picLocks noChangeAspect="1"/>
          </p:cNvPicPr>
          <p:nvPr/>
        </p:nvPicPr>
        <p:blipFill>
          <a:blip r:embed="rId38"/>
          <a:stretch>
            <a:fillRect/>
          </a:stretch>
        </p:blipFill>
        <p:spPr>
          <a:xfrm>
            <a:off x="24541733" y="35884435"/>
            <a:ext cx="6922994" cy="4263428"/>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p:spPr>
      </p:pic>
      <p:cxnSp>
        <p:nvCxnSpPr>
          <p:cNvPr id="413" name="Straight Connector 412">
            <a:extLst>
              <a:ext uri="{FF2B5EF4-FFF2-40B4-BE49-F238E27FC236}">
                <a16:creationId xmlns:a16="http://schemas.microsoft.com/office/drawing/2014/main" id="{E303A383-CB9B-48B3-B073-124D8B58AF70}"/>
              </a:ext>
            </a:extLst>
          </p:cNvPr>
          <p:cNvCxnSpPr>
            <a:cxnSpLocks/>
          </p:cNvCxnSpPr>
          <p:nvPr/>
        </p:nvCxnSpPr>
        <p:spPr>
          <a:xfrm flipH="1" flipV="1">
            <a:off x="28049908" y="33905135"/>
            <a:ext cx="2911009" cy="3109932"/>
          </a:xfrm>
          <a:prstGeom prst="line">
            <a:avLst/>
          </a:prstGeom>
        </p:spPr>
        <p:style>
          <a:lnRef idx="1">
            <a:schemeClr val="dk1"/>
          </a:lnRef>
          <a:fillRef idx="0">
            <a:schemeClr val="dk1"/>
          </a:fillRef>
          <a:effectRef idx="0">
            <a:schemeClr val="dk1"/>
          </a:effectRef>
          <a:fontRef idx="minor">
            <a:schemeClr val="tx1"/>
          </a:fontRef>
        </p:style>
      </p:cxnSp>
      <p:sp>
        <p:nvSpPr>
          <p:cNvPr id="417" name="TextBox 416">
            <a:extLst>
              <a:ext uri="{FF2B5EF4-FFF2-40B4-BE49-F238E27FC236}">
                <a16:creationId xmlns:a16="http://schemas.microsoft.com/office/drawing/2014/main" id="{96531214-4895-4090-A3DD-CD684CD809C1}"/>
              </a:ext>
            </a:extLst>
          </p:cNvPr>
          <p:cNvSpPr txBox="1"/>
          <p:nvPr/>
        </p:nvSpPr>
        <p:spPr>
          <a:xfrm>
            <a:off x="23723932" y="40470374"/>
            <a:ext cx="8758355" cy="523220"/>
          </a:xfrm>
          <a:prstGeom prst="rect">
            <a:avLst/>
          </a:prstGeom>
          <a:noFill/>
        </p:spPr>
        <p:txBody>
          <a:bodyPr wrap="square" rtlCol="0">
            <a:spAutoFit/>
          </a:bodyPr>
          <a:lstStyle/>
          <a:p>
            <a:pPr algn="just"/>
            <a:r>
              <a:rPr lang="en-US" sz="2800" b="1" dirty="0"/>
              <a:t>Figure 7. </a:t>
            </a:r>
            <a:r>
              <a:rPr lang="en-US" sz="2800" dirty="0"/>
              <a:t>SUMO traffic simulation of Greensboro, NC. </a:t>
            </a:r>
            <a:endParaRPr lang="es-PY" sz="2800" b="1" dirty="0"/>
          </a:p>
        </p:txBody>
      </p:sp>
      <p:sp>
        <p:nvSpPr>
          <p:cNvPr id="160" name="Rectangle 159">
            <a:extLst>
              <a:ext uri="{FF2B5EF4-FFF2-40B4-BE49-F238E27FC236}">
                <a16:creationId xmlns:a16="http://schemas.microsoft.com/office/drawing/2014/main" id="{D5C6C127-C1EA-48C9-B4F0-BB379F629812}"/>
              </a:ext>
            </a:extLst>
          </p:cNvPr>
          <p:cNvSpPr/>
          <p:nvPr/>
        </p:nvSpPr>
        <p:spPr>
          <a:xfrm>
            <a:off x="24572494" y="16506675"/>
            <a:ext cx="7636741" cy="1384995"/>
          </a:xfrm>
          <a:prstGeom prst="rect">
            <a:avLst/>
          </a:prstGeom>
        </p:spPr>
        <p:txBody>
          <a:bodyPr wrap="square">
            <a:spAutoFit/>
          </a:bodyPr>
          <a:lstStyle/>
          <a:p>
            <a:pPr algn="just"/>
            <a:r>
              <a:rPr lang="en-US" sz="2800" dirty="0"/>
              <a:t>The </a:t>
            </a:r>
            <a:r>
              <a:rPr lang="en-US" sz="2800" b="1" dirty="0"/>
              <a:t>number of vehicles </a:t>
            </a:r>
            <a:r>
              <a:rPr lang="en-US" sz="2800" dirty="0"/>
              <a:t>at</a:t>
            </a:r>
            <a:r>
              <a:rPr lang="en-US" sz="2800" b="1" dirty="0"/>
              <a:t> </a:t>
            </a:r>
            <a:r>
              <a:rPr lang="en-US" sz="2800" dirty="0"/>
              <a:t>each TAZ in Greensboro is obtained from </a:t>
            </a:r>
            <a:r>
              <a:rPr lang="en-US" sz="2800" b="1" dirty="0"/>
              <a:t>county data. </a:t>
            </a:r>
            <a:r>
              <a:rPr lang="en-US" sz="2800" dirty="0"/>
              <a:t>Then, each parcel is assigned vehicles depending on the parcel type</a:t>
            </a:r>
            <a:r>
              <a:rPr lang="en-US" sz="2800" b="1" dirty="0"/>
              <a:t> </a:t>
            </a:r>
          </a:p>
        </p:txBody>
      </p:sp>
      <p:pic>
        <p:nvPicPr>
          <p:cNvPr id="189" name="Graphic 188" descr="Badge with solid fill">
            <a:extLst>
              <a:ext uri="{FF2B5EF4-FFF2-40B4-BE49-F238E27FC236}">
                <a16:creationId xmlns:a16="http://schemas.microsoft.com/office/drawing/2014/main" id="{3305AE41-A722-481B-BA11-D4689377741B}"/>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23673048" y="17815745"/>
            <a:ext cx="914400" cy="914400"/>
          </a:xfrm>
          <a:prstGeom prst="rect">
            <a:avLst/>
          </a:prstGeom>
        </p:spPr>
      </p:pic>
      <p:sp>
        <p:nvSpPr>
          <p:cNvPr id="190" name="Rectangle 189">
            <a:extLst>
              <a:ext uri="{FF2B5EF4-FFF2-40B4-BE49-F238E27FC236}">
                <a16:creationId xmlns:a16="http://schemas.microsoft.com/office/drawing/2014/main" id="{40890EA3-7E48-497E-9E21-5EC3394E5591}"/>
              </a:ext>
            </a:extLst>
          </p:cNvPr>
          <p:cNvSpPr/>
          <p:nvPr/>
        </p:nvSpPr>
        <p:spPr>
          <a:xfrm>
            <a:off x="24587884" y="17905449"/>
            <a:ext cx="7680864" cy="2677656"/>
          </a:xfrm>
          <a:prstGeom prst="rect">
            <a:avLst/>
          </a:prstGeom>
        </p:spPr>
        <p:txBody>
          <a:bodyPr wrap="square">
            <a:spAutoFit/>
          </a:bodyPr>
          <a:lstStyle/>
          <a:p>
            <a:pPr algn="just"/>
            <a:r>
              <a:rPr lang="en-US" sz="2800" dirty="0"/>
              <a:t>The </a:t>
            </a:r>
            <a:r>
              <a:rPr lang="en-US" sz="2800" b="1" dirty="0"/>
              <a:t>number of EVs in NC</a:t>
            </a:r>
            <a:r>
              <a:rPr lang="en-US" sz="2800" dirty="0"/>
              <a:t> is taken from </a:t>
            </a:r>
            <a:r>
              <a:rPr lang="en-US" sz="2800" b="1" dirty="0"/>
              <a:t>publicly available data</a:t>
            </a:r>
            <a:r>
              <a:rPr lang="en-US" sz="2800" dirty="0"/>
              <a:t>. </a:t>
            </a:r>
            <a:r>
              <a:rPr lang="en-US" sz="2800" b="1" dirty="0"/>
              <a:t>EVs are distributed among TAZs </a:t>
            </a:r>
            <a:r>
              <a:rPr lang="en-US" sz="2800" dirty="0"/>
              <a:t>in proportion to the tract’s income. TAZs with larger average incomes are given more </a:t>
            </a:r>
            <a:r>
              <a:rPr lang="en-US" sz="2800" dirty="0" err="1"/>
              <a:t>Evs</a:t>
            </a:r>
            <a:r>
              <a:rPr lang="en-US" sz="2800" dirty="0"/>
              <a:t>. </a:t>
            </a:r>
            <a:r>
              <a:rPr lang="en-US" sz="2800" b="1" dirty="0"/>
              <a:t>Parcels are connected to buses </a:t>
            </a:r>
            <a:r>
              <a:rPr lang="en-US" sz="2800" dirty="0"/>
              <a:t>based on their proximity on a map</a:t>
            </a:r>
            <a:endParaRPr lang="en-US" sz="2800" b="1" dirty="0"/>
          </a:p>
        </p:txBody>
      </p:sp>
    </p:spTree>
    <p:extLst>
      <p:ext uri="{BB962C8B-B14F-4D97-AF65-F5344CB8AC3E}">
        <p14:creationId xmlns:p14="http://schemas.microsoft.com/office/powerpoint/2010/main" val="94674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67" fill="hold"/>
                                        <p:tgtEl>
                                          <p:spTgt spid="183"/>
                                        </p:tgtEl>
                                      </p:cBhvr>
                                    </p:cmd>
                                  </p:childTnLst>
                                </p:cTn>
                              </p:par>
                              <p:par>
                                <p:cTn id="7" presetID="27" presetClass="emph" presetSubtype="0" repeatCount="indefinite" fill="remove" grpId="0" nodeType="withEffect">
                                  <p:stCondLst>
                                    <p:cond delay="0"/>
                                  </p:stCondLst>
                                  <p:childTnLst>
                                    <p:animClr clrSpc="rgb" dir="cw">
                                      <p:cBhvr override="childStyle">
                                        <p:cTn id="8" dur="1500" autoRev="1" fill="remove"/>
                                        <p:tgtEl>
                                          <p:spTgt spid="202"/>
                                        </p:tgtEl>
                                        <p:attrNameLst>
                                          <p:attrName>style.color</p:attrName>
                                        </p:attrNameLst>
                                      </p:cBhvr>
                                      <p:to>
                                        <a:schemeClr val="bg1"/>
                                      </p:to>
                                    </p:animClr>
                                    <p:animClr clrSpc="rgb" dir="cw">
                                      <p:cBhvr>
                                        <p:cTn id="9" dur="1500" autoRev="1" fill="remove"/>
                                        <p:tgtEl>
                                          <p:spTgt spid="202"/>
                                        </p:tgtEl>
                                        <p:attrNameLst>
                                          <p:attrName>fillcolor</p:attrName>
                                        </p:attrNameLst>
                                      </p:cBhvr>
                                      <p:to>
                                        <a:schemeClr val="bg1"/>
                                      </p:to>
                                    </p:animClr>
                                    <p:set>
                                      <p:cBhvr>
                                        <p:cTn id="10" dur="1500" autoRev="1" fill="remove"/>
                                        <p:tgtEl>
                                          <p:spTgt spid="202"/>
                                        </p:tgtEl>
                                        <p:attrNameLst>
                                          <p:attrName>fill.type</p:attrName>
                                        </p:attrNameLst>
                                      </p:cBhvr>
                                      <p:to>
                                        <p:strVal val="solid"/>
                                      </p:to>
                                    </p:set>
                                    <p:set>
                                      <p:cBhvr>
                                        <p:cTn id="11" dur="1500" autoRev="1" fill="remove"/>
                                        <p:tgtEl>
                                          <p:spTgt spid="202"/>
                                        </p:tgtEl>
                                        <p:attrNameLst>
                                          <p:attrName>fill.on</p:attrName>
                                        </p:attrNameLst>
                                      </p:cBhvr>
                                      <p:to>
                                        <p:strVal val="true"/>
                                      </p:to>
                                    </p:set>
                                  </p:childTnLst>
                                </p:cTn>
                              </p:par>
                              <p:par>
                                <p:cTn id="12" presetID="27" presetClass="emph" presetSubtype="0" repeatCount="indefinite" fill="remove" grpId="0" nodeType="withEffect">
                                  <p:stCondLst>
                                    <p:cond delay="0"/>
                                  </p:stCondLst>
                                  <p:childTnLst>
                                    <p:animClr clrSpc="rgb" dir="cw">
                                      <p:cBhvr override="childStyle">
                                        <p:cTn id="13" dur="1500" autoRev="1" fill="remove"/>
                                        <p:tgtEl>
                                          <p:spTgt spid="203"/>
                                        </p:tgtEl>
                                        <p:attrNameLst>
                                          <p:attrName>style.color</p:attrName>
                                        </p:attrNameLst>
                                      </p:cBhvr>
                                      <p:to>
                                        <a:schemeClr val="bg1"/>
                                      </p:to>
                                    </p:animClr>
                                    <p:animClr clrSpc="rgb" dir="cw">
                                      <p:cBhvr>
                                        <p:cTn id="14" dur="1500" autoRev="1" fill="remove"/>
                                        <p:tgtEl>
                                          <p:spTgt spid="203"/>
                                        </p:tgtEl>
                                        <p:attrNameLst>
                                          <p:attrName>fillcolor</p:attrName>
                                        </p:attrNameLst>
                                      </p:cBhvr>
                                      <p:to>
                                        <a:schemeClr val="bg1"/>
                                      </p:to>
                                    </p:animClr>
                                    <p:set>
                                      <p:cBhvr>
                                        <p:cTn id="15" dur="1500" autoRev="1" fill="remove"/>
                                        <p:tgtEl>
                                          <p:spTgt spid="203"/>
                                        </p:tgtEl>
                                        <p:attrNameLst>
                                          <p:attrName>fill.type</p:attrName>
                                        </p:attrNameLst>
                                      </p:cBhvr>
                                      <p:to>
                                        <p:strVal val="solid"/>
                                      </p:to>
                                    </p:set>
                                    <p:set>
                                      <p:cBhvr>
                                        <p:cTn id="16" dur="1500" autoRev="1" fill="remove"/>
                                        <p:tgtEl>
                                          <p:spTgt spid="203"/>
                                        </p:tgtEl>
                                        <p:attrNameLst>
                                          <p:attrName>fill.on</p:attrName>
                                        </p:attrNameLst>
                                      </p:cBhvr>
                                      <p:to>
                                        <p:strVal val="true"/>
                                      </p:to>
                                    </p:set>
                                  </p:childTnLst>
                                </p:cTn>
                              </p:par>
                              <p:par>
                                <p:cTn id="17" presetID="27" presetClass="emph" presetSubtype="0" repeatCount="indefinite" fill="remove" grpId="0" nodeType="withEffect">
                                  <p:stCondLst>
                                    <p:cond delay="0"/>
                                  </p:stCondLst>
                                  <p:childTnLst>
                                    <p:animClr clrSpc="rgb" dir="cw">
                                      <p:cBhvr override="childStyle">
                                        <p:cTn id="18" dur="1500" autoRev="1" fill="remove"/>
                                        <p:tgtEl>
                                          <p:spTgt spid="204"/>
                                        </p:tgtEl>
                                        <p:attrNameLst>
                                          <p:attrName>style.color</p:attrName>
                                        </p:attrNameLst>
                                      </p:cBhvr>
                                      <p:to>
                                        <a:schemeClr val="bg1"/>
                                      </p:to>
                                    </p:animClr>
                                    <p:animClr clrSpc="rgb" dir="cw">
                                      <p:cBhvr>
                                        <p:cTn id="19" dur="1500" autoRev="1" fill="remove"/>
                                        <p:tgtEl>
                                          <p:spTgt spid="204"/>
                                        </p:tgtEl>
                                        <p:attrNameLst>
                                          <p:attrName>fillcolor</p:attrName>
                                        </p:attrNameLst>
                                      </p:cBhvr>
                                      <p:to>
                                        <a:schemeClr val="bg1"/>
                                      </p:to>
                                    </p:animClr>
                                    <p:set>
                                      <p:cBhvr>
                                        <p:cTn id="20" dur="1500" autoRev="1" fill="remove"/>
                                        <p:tgtEl>
                                          <p:spTgt spid="204"/>
                                        </p:tgtEl>
                                        <p:attrNameLst>
                                          <p:attrName>fill.type</p:attrName>
                                        </p:attrNameLst>
                                      </p:cBhvr>
                                      <p:to>
                                        <p:strVal val="solid"/>
                                      </p:to>
                                    </p:set>
                                    <p:set>
                                      <p:cBhvr>
                                        <p:cTn id="21" dur="1500" autoRev="1" fill="remove"/>
                                        <p:tgtEl>
                                          <p:spTgt spid="20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83"/>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83"/>
                                        </p:tgtEl>
                                      </p:cBhvr>
                                    </p:cmd>
                                  </p:childTnLst>
                                </p:cTn>
                              </p:par>
                            </p:childTnLst>
                          </p:cTn>
                        </p:par>
                      </p:childTnLst>
                    </p:cTn>
                  </p:par>
                </p:childTnLst>
              </p:cTn>
              <p:nextCondLst>
                <p:cond evt="onClick" delay="0">
                  <p:tgtEl>
                    <p:spTgt spid="183"/>
                  </p:tgtEl>
                </p:cond>
              </p:nextCondLst>
            </p:seq>
            <p:video>
              <p:cMediaNode vol="80000">
                <p:cTn id="27" repeatCount="indefinite" fill="hold" display="0">
                  <p:stCondLst>
                    <p:cond delay="indefinite"/>
                  </p:stCondLst>
                </p:cTn>
                <p:tgtEl>
                  <p:spTgt spid="183"/>
                </p:tgtEl>
              </p:cMediaNode>
            </p:video>
          </p:childTnLst>
        </p:cTn>
      </p:par>
    </p:tnLst>
    <p:bldLst>
      <p:bldP spid="202" grpId="0" animBg="1"/>
      <p:bldP spid="203" grpId="0" animBg="1"/>
      <p:bldP spid="204"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138</TotalTime>
  <Words>991</Words>
  <Application>Microsoft Office PowerPoint</Application>
  <PresentationFormat>Custom</PresentationFormat>
  <Paragraphs>80</Paragraphs>
  <Slides>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Alejandro Owen Aquino</dc:creator>
  <cp:lastModifiedBy>Alejandro Owen Aquino</cp:lastModifiedBy>
  <cp:revision>1</cp:revision>
  <dcterms:created xsi:type="dcterms:W3CDTF">2021-01-11T23:15:28Z</dcterms:created>
  <dcterms:modified xsi:type="dcterms:W3CDTF">2021-01-17T17:26:02Z</dcterms:modified>
</cp:coreProperties>
</file>